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128"/>
  </p:notesMasterIdLst>
  <p:sldIdLst>
    <p:sldId id="256" r:id="rId2"/>
    <p:sldId id="370" r:id="rId3"/>
    <p:sldId id="377" r:id="rId4"/>
    <p:sldId id="405" r:id="rId5"/>
    <p:sldId id="372" r:id="rId6"/>
    <p:sldId id="373" r:id="rId7"/>
    <p:sldId id="374" r:id="rId8"/>
    <p:sldId id="375" r:id="rId9"/>
    <p:sldId id="343" r:id="rId10"/>
    <p:sldId id="344" r:id="rId11"/>
    <p:sldId id="261" r:id="rId12"/>
    <p:sldId id="262" r:id="rId13"/>
    <p:sldId id="263" r:id="rId14"/>
    <p:sldId id="406" r:id="rId15"/>
    <p:sldId id="264" r:id="rId16"/>
    <p:sldId id="265" r:id="rId17"/>
    <p:sldId id="274" r:id="rId18"/>
    <p:sldId id="267" r:id="rId19"/>
    <p:sldId id="407" r:id="rId20"/>
    <p:sldId id="268" r:id="rId21"/>
    <p:sldId id="269" r:id="rId22"/>
    <p:sldId id="409" r:id="rId23"/>
    <p:sldId id="410" r:id="rId24"/>
    <p:sldId id="411" r:id="rId25"/>
    <p:sldId id="412" r:id="rId26"/>
    <p:sldId id="413" r:id="rId27"/>
    <p:sldId id="270" r:id="rId28"/>
    <p:sldId id="271" r:id="rId29"/>
    <p:sldId id="272" r:id="rId30"/>
    <p:sldId id="273" r:id="rId31"/>
    <p:sldId id="414" r:id="rId32"/>
    <p:sldId id="415" r:id="rId33"/>
    <p:sldId id="416" r:id="rId34"/>
    <p:sldId id="417" r:id="rId35"/>
    <p:sldId id="419" r:id="rId36"/>
    <p:sldId id="418" r:id="rId37"/>
    <p:sldId id="275" r:id="rId38"/>
    <p:sldId id="277" r:id="rId39"/>
    <p:sldId id="278" r:id="rId40"/>
    <p:sldId id="280" r:id="rId41"/>
    <p:sldId id="279" r:id="rId42"/>
    <p:sldId id="281" r:id="rId43"/>
    <p:sldId id="282" r:id="rId44"/>
    <p:sldId id="284" r:id="rId45"/>
    <p:sldId id="316" r:id="rId46"/>
    <p:sldId id="285" r:id="rId47"/>
    <p:sldId id="428" r:id="rId48"/>
    <p:sldId id="430" r:id="rId49"/>
    <p:sldId id="431" r:id="rId50"/>
    <p:sldId id="432" r:id="rId51"/>
    <p:sldId id="433" r:id="rId52"/>
    <p:sldId id="434" r:id="rId53"/>
    <p:sldId id="435" r:id="rId54"/>
    <p:sldId id="429" r:id="rId55"/>
    <p:sldId id="422" r:id="rId56"/>
    <p:sldId id="423" r:id="rId57"/>
    <p:sldId id="424" r:id="rId58"/>
    <p:sldId id="425" r:id="rId59"/>
    <p:sldId id="427" r:id="rId60"/>
    <p:sldId id="287" r:id="rId61"/>
    <p:sldId id="420" r:id="rId62"/>
    <p:sldId id="421" r:id="rId63"/>
    <p:sldId id="319" r:id="rId64"/>
    <p:sldId id="320" r:id="rId65"/>
    <p:sldId id="321" r:id="rId66"/>
    <p:sldId id="322" r:id="rId67"/>
    <p:sldId id="326" r:id="rId68"/>
    <p:sldId id="327" r:id="rId69"/>
    <p:sldId id="331" r:id="rId70"/>
    <p:sldId id="289" r:id="rId71"/>
    <p:sldId id="288" r:id="rId72"/>
    <p:sldId id="436" r:id="rId73"/>
    <p:sldId id="378" r:id="rId74"/>
    <p:sldId id="348" r:id="rId75"/>
    <p:sldId id="349" r:id="rId76"/>
    <p:sldId id="350" r:id="rId77"/>
    <p:sldId id="351" r:id="rId78"/>
    <p:sldId id="352" r:id="rId79"/>
    <p:sldId id="353" r:id="rId80"/>
    <p:sldId id="443" r:id="rId81"/>
    <p:sldId id="354" r:id="rId82"/>
    <p:sldId id="355" r:id="rId83"/>
    <p:sldId id="356" r:id="rId84"/>
    <p:sldId id="437" r:id="rId85"/>
    <p:sldId id="438" r:id="rId86"/>
    <p:sldId id="357" r:id="rId87"/>
    <p:sldId id="358" r:id="rId88"/>
    <p:sldId id="359" r:id="rId89"/>
    <p:sldId id="360" r:id="rId90"/>
    <p:sldId id="361" r:id="rId91"/>
    <p:sldId id="362" r:id="rId92"/>
    <p:sldId id="444" r:id="rId93"/>
    <p:sldId id="363" r:id="rId94"/>
    <p:sldId id="439" r:id="rId95"/>
    <p:sldId id="364" r:id="rId96"/>
    <p:sldId id="365" r:id="rId97"/>
    <p:sldId id="366" r:id="rId98"/>
    <p:sldId id="367" r:id="rId99"/>
    <p:sldId id="368" r:id="rId100"/>
    <p:sldId id="369" r:id="rId101"/>
    <p:sldId id="440" r:id="rId102"/>
    <p:sldId id="441" r:id="rId103"/>
    <p:sldId id="442" r:id="rId104"/>
    <p:sldId id="380" r:id="rId105"/>
    <p:sldId id="381" r:id="rId106"/>
    <p:sldId id="382" r:id="rId107"/>
    <p:sldId id="383" r:id="rId108"/>
    <p:sldId id="384" r:id="rId109"/>
    <p:sldId id="385" r:id="rId110"/>
    <p:sldId id="386" r:id="rId111"/>
    <p:sldId id="387" r:id="rId112"/>
    <p:sldId id="388" r:id="rId113"/>
    <p:sldId id="389" r:id="rId114"/>
    <p:sldId id="390" r:id="rId115"/>
    <p:sldId id="391" r:id="rId116"/>
    <p:sldId id="392" r:id="rId117"/>
    <p:sldId id="393" r:id="rId118"/>
    <p:sldId id="394" r:id="rId119"/>
    <p:sldId id="395" r:id="rId120"/>
    <p:sldId id="396" r:id="rId121"/>
    <p:sldId id="397" r:id="rId122"/>
    <p:sldId id="398" r:id="rId123"/>
    <p:sldId id="399" r:id="rId124"/>
    <p:sldId id="400" r:id="rId125"/>
    <p:sldId id="401" r:id="rId126"/>
    <p:sldId id="402" r:id="rId1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3" autoAdjust="0"/>
    <p:restoredTop sz="86491" autoAdjust="0"/>
  </p:normalViewPr>
  <p:slideViewPr>
    <p:cSldViewPr>
      <p:cViewPr>
        <p:scale>
          <a:sx n="70" d="100"/>
          <a:sy n="70" d="100"/>
        </p:scale>
        <p:origin x="-1128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08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9E2A1C9-D9E8-4C9B-AD7B-3A531ACFFB96}" type="datetimeFigureOut">
              <a:rPr lang="en-US"/>
              <a:pPr>
                <a:defRPr/>
              </a:pPr>
              <a:t>1/31/2022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2A1ABE-1C97-437B-86CD-0E7881AD03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8417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396843-8112-489F-998E-2F7007B9B03C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sr-Cyrl-RS" altLang="en-US" smtClean="0"/>
              <a:t>Улива се у</a:t>
            </a:r>
            <a:endParaRPr lang="en-US" altLang="en-US" smtClean="0"/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9C3258-F5EA-46B7-9027-BBD97E771F66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sr-Cyrl-RS" altLang="en-US" smtClean="0"/>
              <a:t>Улива се у</a:t>
            </a:r>
            <a:endParaRPr lang="en-US" altLang="en-US" smtClean="0"/>
          </a:p>
        </p:txBody>
      </p:sp>
      <p:sp>
        <p:nvSpPr>
          <p:cNvPr id="1085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579AA19-0078-43F5-91EE-F19C3603F9D5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sr-Cyrl-RS" altLang="en-US" smtClean="0"/>
              <a:t>Улива се у</a:t>
            </a:r>
            <a:endParaRPr lang="en-US" altLang="en-US" smtClean="0"/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1868418-3BF3-4D9F-84D1-93B870F622F5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sr-Cyrl-RS" altLang="en-US" smtClean="0"/>
              <a:t>Улива се у</a:t>
            </a:r>
            <a:endParaRPr lang="en-US" altLang="en-US" smtClean="0"/>
          </a:p>
        </p:txBody>
      </p:sp>
      <p:sp>
        <p:nvSpPr>
          <p:cNvPr id="1126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688BCAC-1D37-4DBB-BE4C-D1F6A0B0B8EB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103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59844-5374-4722-9694-370C155E65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400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8789E-AFAA-49DE-AC01-CE6F737476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5731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8B762-B6E6-4DCA-9C7D-A0157380D2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1100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329A3-5814-4B09-91D7-9B9E557325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8285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E3892-3F9F-4942-B8BB-71FA5AC9D8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0169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CE85F-EFE4-482D-9802-7C6059491C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8319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87324-0FE6-4DE7-A563-00A2A41A65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3929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2A98F-0984-4696-8ADC-803E57993E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9752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C7EF2-CCF2-4E43-A0C5-4EE7A13DDA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5017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11E75-025D-43C0-9A6D-4C4F782D83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3782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52B9C-99F4-49FD-96D4-0574CE8BA3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8162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F50962-C602-4101-9021-7E51DC48B5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042988" y="5949950"/>
            <a:ext cx="6781800" cy="2016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RS" altLang="en-US" sz="2800" dirty="0" smtClean="0">
                <a:latin typeface="Comic Sans MS" panose="030F0702030302020204" pitchFamily="66" charset="0"/>
              </a:rPr>
              <a:t>Доц. </a:t>
            </a:r>
            <a:r>
              <a:rPr lang="sr-Cyrl-RS" altLang="en-US" sz="2800" smtClean="0">
                <a:latin typeface="Comic Sans MS" panose="030F0702030302020204" pitchFamily="66" charset="0"/>
              </a:rPr>
              <a:t>др Татјана Бошковић Матић</a:t>
            </a:r>
            <a:endParaRPr lang="en-US" altLang="en-US" sz="2800" dirty="0" smtClean="0">
              <a:latin typeface="Comic Sans MS" panose="030F0702030302020204" pitchFamily="66" charset="0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4575" y="3716338"/>
            <a:ext cx="6858000" cy="2387600"/>
          </a:xfrm>
        </p:spPr>
        <p:txBody>
          <a:bodyPr/>
          <a:lstStyle/>
          <a:p>
            <a:r>
              <a:rPr lang="sr-Cyrl-CS" altLang="en-US" sz="4800" smtClean="0">
                <a:latin typeface="Comic Sans MS" panose="030F0702030302020204" pitchFamily="66" charset="0"/>
              </a:rPr>
              <a:t>Васкуларне</a:t>
            </a:r>
            <a:r>
              <a:rPr lang="sr-Latn-CS" altLang="en-US" sz="4800" smtClean="0">
                <a:latin typeface="Comic Sans MS" panose="030F0702030302020204" pitchFamily="66" charset="0"/>
              </a:rPr>
              <a:t> </a:t>
            </a:r>
            <a:r>
              <a:rPr lang="sr-Cyrl-CS" altLang="en-US" sz="4800" smtClean="0">
                <a:latin typeface="Comic Sans MS" panose="030F0702030302020204" pitchFamily="66" charset="0"/>
              </a:rPr>
              <a:t>болести</a:t>
            </a:r>
            <a:r>
              <a:rPr lang="en-US" altLang="en-US" sz="4800" smtClean="0">
                <a:latin typeface="Comic Sans MS" panose="030F0702030302020204" pitchFamily="66" charset="0"/>
              </a:rPr>
              <a:t> </a:t>
            </a:r>
            <a:r>
              <a:rPr lang="sr-Cyrl-CS" altLang="en-US" sz="4800" smtClean="0">
                <a:latin typeface="Comic Sans MS" panose="030F0702030302020204" pitchFamily="66" charset="0"/>
              </a:rPr>
              <a:t>мозга</a:t>
            </a:r>
            <a:r>
              <a:rPr lang="sr-Latn-CS" altLang="en-US" sz="4800" smtClean="0">
                <a:latin typeface="Comic Sans MS" panose="030F0702030302020204" pitchFamily="66" charset="0"/>
              </a:rPr>
              <a:t/>
            </a:r>
            <a:br>
              <a:rPr lang="sr-Latn-CS" altLang="en-US" sz="4800" smtClean="0">
                <a:latin typeface="Comic Sans MS" panose="030F0702030302020204" pitchFamily="66" charset="0"/>
              </a:rPr>
            </a:br>
            <a:endParaRPr lang="en-US" altLang="en-US" sz="4800" smtClean="0">
              <a:latin typeface="Comic Sans MS" panose="030F0702030302020204" pitchFamily="66" charset="0"/>
            </a:endParaRPr>
          </a:p>
        </p:txBody>
      </p:sp>
      <p:pic>
        <p:nvPicPr>
          <p:cNvPr id="307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8125" cy="371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RS" sz="4800" dirty="0" smtClean="0">
                <a:solidFill>
                  <a:srgbClr val="C00000"/>
                </a:solidFill>
                <a:latin typeface="Comic Sans MS" pitchFamily="66" charset="0"/>
              </a:rPr>
              <a:t>Исхемијски мождани удар</a:t>
            </a:r>
            <a:r>
              <a:rPr lang="sr-Cyrl-RS" dirty="0">
                <a:latin typeface="Comic Sans MS" pitchFamily="66" charset="0"/>
              </a:rPr>
              <a:t/>
            </a:r>
            <a:br>
              <a:rPr lang="sr-Cyrl-RS" dirty="0">
                <a:latin typeface="Comic Sans MS" pitchFamily="66" charset="0"/>
              </a:rPr>
            </a:b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57338"/>
            <a:ext cx="7886700" cy="4351337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2800" dirty="0" smtClean="0"/>
              <a:t>П</a:t>
            </a:r>
            <a:r>
              <a:rPr lang="sr-Cyrl-RS" sz="2800" dirty="0" smtClean="0"/>
              <a:t>рекид мождане циркулације због запушења (оклузије) крвног суда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8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RS" sz="2800" b="1" dirty="0" smtClean="0"/>
              <a:t>Етиолошка</a:t>
            </a:r>
            <a:r>
              <a:rPr lang="sr-Cyrl-RS" sz="2800" dirty="0" smtClean="0"/>
              <a:t> </a:t>
            </a:r>
            <a:r>
              <a:rPr lang="sr-Cyrl-RS" sz="2800" b="1" dirty="0" smtClean="0"/>
              <a:t>класификација</a:t>
            </a:r>
            <a:r>
              <a:rPr lang="sr-Cyrl-RS" sz="2800" dirty="0" smtClean="0"/>
              <a:t>: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800" dirty="0" smtClean="0"/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r-Cyrl-CS" sz="2800" dirty="0" smtClean="0">
                <a:solidFill>
                  <a:srgbClr val="C00000"/>
                </a:solidFill>
              </a:rPr>
              <a:t>Атеросклероза великих артерија (20%)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r-Cyrl-CS" sz="2800" dirty="0" smtClean="0">
                <a:solidFill>
                  <a:srgbClr val="C00000"/>
                </a:solidFill>
              </a:rPr>
              <a:t>Кардиоемболизација (20%)</a:t>
            </a:r>
            <a:endParaRPr lang="sr-Cyrl-RS" sz="28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r-Cyrl-RS" sz="2800" dirty="0" smtClean="0">
                <a:solidFill>
                  <a:srgbClr val="C00000"/>
                </a:solidFill>
              </a:rPr>
              <a:t>Оклузија малих артерија –лакуне (20-30%)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r-Cyrl-CS" sz="2800" dirty="0" smtClean="0">
                <a:solidFill>
                  <a:srgbClr val="C00000"/>
                </a:solidFill>
              </a:rPr>
              <a:t>Други утврђени узрок (10%)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r-Cyrl-CS" sz="2800" dirty="0" smtClean="0">
                <a:solidFill>
                  <a:srgbClr val="C00000"/>
                </a:solidFill>
              </a:rPr>
              <a:t>Неутврђен узрок (25-35%)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US" sz="28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60350"/>
            <a:ext cx="8842375" cy="1431925"/>
          </a:xfrm>
        </p:spPr>
        <p:txBody>
          <a:bodyPr/>
          <a:lstStyle/>
          <a:p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Цереброваскуларни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поремећаји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кичмене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мождине</a:t>
            </a:r>
            <a:endParaRPr lang="en-US" altLang="en-US" sz="4000" smtClean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endParaRPr lang="sr-Cyrl-CS" sz="2400" dirty="0" smtClean="0"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defRPr/>
            </a:pPr>
            <a:endParaRPr lang="sr-Cyrl-CS" sz="28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RS" sz="2800" b="1" dirty="0" smtClean="0"/>
              <a:t>Предња спинална артерија</a:t>
            </a:r>
            <a:r>
              <a:rPr lang="sr-Latn-RS" sz="2800" b="1" dirty="0" smtClean="0"/>
              <a:t> </a:t>
            </a:r>
            <a:r>
              <a:rPr lang="sr-Latn-RS" sz="2800" dirty="0" smtClean="0"/>
              <a:t>– </a:t>
            </a:r>
            <a:r>
              <a:rPr lang="sr-Cyrl-RS" sz="2800" dirty="0" smtClean="0"/>
              <a:t>предње 2/3 кич. мождине</a:t>
            </a:r>
            <a:endParaRPr lang="sr-Latn-RS" sz="28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RS" sz="2800" b="1" dirty="0" smtClean="0"/>
              <a:t>Задње спиналне артерије</a:t>
            </a:r>
            <a:r>
              <a:rPr lang="sr-Latn-RS" sz="2800" b="1" dirty="0" smtClean="0"/>
              <a:t> </a:t>
            </a:r>
            <a:r>
              <a:rPr lang="sr-Latn-RS" sz="2800" dirty="0" smtClean="0"/>
              <a:t>– </a:t>
            </a:r>
            <a:r>
              <a:rPr lang="sr-Cyrl-RS" sz="2800" dirty="0" smtClean="0"/>
              <a:t>задња трећина </a:t>
            </a:r>
          </a:p>
          <a:p>
            <a:pPr fontAlgn="auto">
              <a:spcAft>
                <a:spcPts val="0"/>
              </a:spcAft>
              <a:defRPr/>
            </a:pPr>
            <a:endParaRPr lang="sr-Cyrl-RS" sz="28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- </a:t>
            </a:r>
            <a:r>
              <a:rPr lang="sr-Latn-RS" sz="2800" b="1" dirty="0" smtClean="0"/>
              <a:t>Adamkiewiczeva </a:t>
            </a:r>
            <a:r>
              <a:rPr lang="sr-Cyrl-RS" sz="2800" b="1" dirty="0" smtClean="0"/>
              <a:t>артерија </a:t>
            </a:r>
            <a:r>
              <a:rPr lang="sr-Cyrl-RS" sz="2800" dirty="0" smtClean="0"/>
              <a:t>– улива се у предњу спиналну сртерију на нивоу Т9-Т11, васкуларизује доње торакалне сегменте и лумбалну интумесценцију</a:t>
            </a:r>
          </a:p>
          <a:p>
            <a:pPr fontAlgn="auto">
              <a:spcAft>
                <a:spcPts val="0"/>
              </a:spcAft>
              <a:defRPr/>
            </a:pPr>
            <a:endParaRPr lang="en-US" sz="24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60350"/>
            <a:ext cx="8842375" cy="1431925"/>
          </a:xfrm>
        </p:spPr>
        <p:txBody>
          <a:bodyPr/>
          <a:lstStyle/>
          <a:p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Цереброваскуларни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поремећаји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кичмене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мождине</a:t>
            </a:r>
            <a:endParaRPr lang="en-US" altLang="en-US" sz="4000" smtClean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endParaRPr lang="sr-Cyrl-CS" sz="2400" dirty="0" smtClean="0"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RS" sz="2600" dirty="0" smtClean="0"/>
              <a:t>Слив предње спиналне артерије – слабије колатерале (посебно у нивоу средњих торакалних сегмената)</a:t>
            </a:r>
          </a:p>
          <a:p>
            <a:pPr fontAlgn="auto">
              <a:spcAft>
                <a:spcPts val="0"/>
              </a:spcAft>
              <a:defRPr/>
            </a:pPr>
            <a:endParaRPr lang="sr-Cyrl-RS" sz="2600" dirty="0"/>
          </a:p>
          <a:p>
            <a:pPr fontAlgn="auto">
              <a:spcAft>
                <a:spcPts val="0"/>
              </a:spcAft>
              <a:defRPr/>
            </a:pPr>
            <a:r>
              <a:rPr lang="sr-Cyrl-RS" sz="2600" dirty="0" smtClean="0"/>
              <a:t>Најчешћи узроци: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r-Cyrl-RS" sz="2600" dirty="0" smtClean="0"/>
              <a:t>Атеросклероза или дисекција аорте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r-Cyrl-RS" sz="2600" dirty="0" smtClean="0"/>
              <a:t>Васкулитис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r-Cyrl-RS" sz="2600" dirty="0" smtClean="0"/>
              <a:t>Компресија или оклузија (диск, тумори)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r-Cyrl-RS" sz="2600" dirty="0"/>
              <a:t>Е</a:t>
            </a:r>
            <a:r>
              <a:rPr lang="sr-Cyrl-RS" sz="2600" dirty="0" smtClean="0"/>
              <a:t>мболизација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r-Cyrl-RS" sz="2600" dirty="0" smtClean="0"/>
              <a:t>Изражена хипотензија</a:t>
            </a: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60350"/>
            <a:ext cx="8842375" cy="1431925"/>
          </a:xfrm>
        </p:spPr>
        <p:txBody>
          <a:bodyPr/>
          <a:lstStyle/>
          <a:p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Цереброваскуларни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поремећаји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кичмене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мождине</a:t>
            </a:r>
            <a:endParaRPr lang="en-US" altLang="en-US" sz="4000" smtClean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Cyrl-RS" sz="2600" b="1" dirty="0" smtClean="0"/>
              <a:t>Синдром предње спиналне артерије</a:t>
            </a:r>
            <a:endParaRPr lang="sr-Cyrl-RS" sz="2600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 smtClean="0"/>
          </a:p>
          <a:p>
            <a:pPr fontAlgn="auto">
              <a:spcAft>
                <a:spcPts val="0"/>
              </a:spcAft>
              <a:defRPr/>
            </a:pPr>
            <a:endParaRPr lang="sr-Cyrl-RS" sz="2600" dirty="0" smtClean="0"/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r-Cyrl-RS" sz="2600" dirty="0" smtClean="0"/>
              <a:t>Спастичка слабост испод места лезије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r-Cyrl-RS" sz="2600" dirty="0" smtClean="0"/>
              <a:t>Испад сензибилитета за бол и температуру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r-Cyrl-RS" sz="2600" dirty="0" smtClean="0"/>
              <a:t>Поремећај сфинктера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r-Cyrl-RS" sz="2600" dirty="0" smtClean="0"/>
              <a:t>Обострана сегментна флакцидна парализа у нивоу лезије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60350"/>
            <a:ext cx="8842375" cy="1431925"/>
          </a:xfrm>
        </p:spPr>
        <p:txBody>
          <a:bodyPr/>
          <a:lstStyle/>
          <a:p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Цереброваскуларни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поремећаји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кичмене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мождине</a:t>
            </a:r>
            <a:endParaRPr lang="en-US" altLang="en-US" sz="4000" smtClean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539750" y="2133600"/>
            <a:ext cx="7886700" cy="43513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Cyrl-RS" sz="2600" b="1" dirty="0" smtClean="0"/>
              <a:t>Синдром задњих спиналних артерија</a:t>
            </a:r>
            <a:endParaRPr lang="sr-Cyrl-RS" sz="2600" b="1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 smtClean="0"/>
          </a:p>
          <a:p>
            <a:pPr fontAlgn="auto">
              <a:spcAft>
                <a:spcPts val="0"/>
              </a:spcAft>
              <a:defRPr/>
            </a:pPr>
            <a:endParaRPr lang="sr-Cyrl-RS" sz="2600" dirty="0" smtClean="0"/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r-Cyrl-RS" sz="2600" dirty="0" smtClean="0"/>
              <a:t>Губитак МР/моторна слабост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sr-Cyrl-RS" sz="2600" dirty="0" smtClean="0"/>
              <a:t>Губитак вибрационог и позиционог сензибилитета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66675"/>
            <a:ext cx="7886700" cy="1325563"/>
          </a:xfrm>
        </p:spPr>
        <p:txBody>
          <a:bodyPr/>
          <a:lstStyle/>
          <a:p>
            <a:r>
              <a:rPr lang="sr-Cyrl-RS" altLang="en-US" sz="4000" smtClean="0">
                <a:latin typeface="Comic Sans MS" panose="030F0702030302020204" pitchFamily="66" charset="0"/>
              </a:rPr>
              <a:t>Приказ случаја</a:t>
            </a:r>
            <a:endParaRPr lang="sr-Latn-C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645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79425" y="1501775"/>
            <a:ext cx="8007350" cy="4738688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endParaRPr lang="sr-Latn-CS" sz="2400" dirty="0" smtClean="0"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CS" sz="2600" dirty="0" smtClean="0"/>
              <a:t>2004. Национални водич за исхемијски мождани удар – фибринолитичка терапија у прва 3 сата од почетка симптома</a:t>
            </a:r>
          </a:p>
          <a:p>
            <a:pPr fontAlgn="auto">
              <a:spcAft>
                <a:spcPts val="0"/>
              </a:spcAft>
              <a:defRPr/>
            </a:pPr>
            <a:endParaRPr lang="sr-Cyrl-CS" sz="26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600" dirty="0" smtClean="0"/>
              <a:t>15. мај 2006. у 9</a:t>
            </a:r>
            <a:r>
              <a:rPr lang="sr-Cyrl-CS" sz="2600" baseline="30000" dirty="0" smtClean="0"/>
              <a:t>45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sr-Cyrl-CS" sz="2600" baseline="300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600" dirty="0" smtClean="0"/>
              <a:t>АЈ, стар 53 године</a:t>
            </a:r>
          </a:p>
          <a:p>
            <a:pPr fontAlgn="auto">
              <a:spcAft>
                <a:spcPts val="0"/>
              </a:spcAft>
              <a:defRPr/>
            </a:pPr>
            <a:r>
              <a:rPr lang="sr-Cyrl-CS" sz="2600" dirty="0" smtClean="0"/>
              <a:t>Деснорук</a:t>
            </a:r>
          </a:p>
          <a:p>
            <a:pPr fontAlgn="auto">
              <a:spcAft>
                <a:spcPts val="0"/>
              </a:spcAft>
              <a:defRPr/>
            </a:pPr>
            <a:r>
              <a:rPr lang="sr-Cyrl-CS" sz="2600" dirty="0" smtClean="0"/>
              <a:t>Ожењен, отац 2 деце</a:t>
            </a:r>
          </a:p>
          <a:p>
            <a:pPr fontAlgn="auto">
              <a:spcAft>
                <a:spcPts val="0"/>
              </a:spcAft>
              <a:defRPr/>
            </a:pPr>
            <a:r>
              <a:rPr lang="sr-Cyrl-CS" sz="2600" dirty="0" smtClean="0"/>
              <a:t>Друга хоспитализација у Центру за неурологију</a:t>
            </a:r>
          </a:p>
          <a:p>
            <a:pPr fontAlgn="auto">
              <a:spcAft>
                <a:spcPts val="0"/>
              </a:spcAft>
              <a:defRPr/>
            </a:pPr>
            <a:endParaRPr lang="sr-Cyrl-CS" sz="26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600" dirty="0" smtClean="0"/>
              <a:t>Пријемни неуролог обавестио колеге о потенцијалном кандидату за </a:t>
            </a:r>
            <a:r>
              <a:rPr lang="sr-Cyrl-CS" sz="2600" dirty="0" smtClean="0">
                <a:solidFill>
                  <a:srgbClr val="C00000"/>
                </a:solidFill>
              </a:rPr>
              <a:t>фибринололизу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333375"/>
            <a:ext cx="7886700" cy="1325563"/>
          </a:xfrm>
        </p:spPr>
        <p:txBody>
          <a:bodyPr/>
          <a:lstStyle/>
          <a:p>
            <a:r>
              <a:rPr lang="sr-Cyrl-RS" altLang="en-US" sz="4000" smtClean="0">
                <a:latin typeface="Comic Sans MS" panose="030F0702030302020204" pitchFamily="66" charset="0"/>
              </a:rPr>
              <a:t>Приказ случаја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11469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539750" y="2276475"/>
            <a:ext cx="7886700" cy="435133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sr-Cyrl-CS" altLang="en-US" sz="2600" smtClean="0"/>
              <a:t>Фибринолиза - тромболиза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- </a:t>
            </a:r>
            <a:r>
              <a:rPr lang="sr-Cyrl-CS" altLang="en-US" sz="2600" smtClean="0"/>
              <a:t>терапија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реканализације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тромбозираног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крвног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суда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endParaRPr lang="sr-Latn-CS" altLang="en-US" sz="2600" smtClean="0"/>
          </a:p>
          <a:p>
            <a:r>
              <a:rPr lang="sr-Cyrl-CS" altLang="en-US" sz="2600" smtClean="0"/>
              <a:t>Постоји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као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протоколарна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терапија</a:t>
            </a:r>
            <a:r>
              <a:rPr lang="sr-Latn-CS" altLang="en-US" sz="2600" smtClean="0"/>
              <a:t>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- </a:t>
            </a:r>
            <a:r>
              <a:rPr lang="sr-Cyrl-CS" altLang="en-US" sz="2600" smtClean="0"/>
              <a:t>више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од</a:t>
            </a:r>
            <a:r>
              <a:rPr lang="sr-Latn-CS" altLang="en-US" sz="2600" smtClean="0"/>
              <a:t> </a:t>
            </a:r>
            <a:r>
              <a:rPr lang="sr-Cyrl-RS" altLang="en-US" sz="2600" smtClean="0"/>
              <a:t>3</a:t>
            </a:r>
            <a:r>
              <a:rPr lang="sr-Latn-CS" altLang="en-US" sz="2600" smtClean="0"/>
              <a:t>0 </a:t>
            </a:r>
            <a:r>
              <a:rPr lang="sr-Cyrl-CS" altLang="en-US" sz="2600" smtClean="0"/>
              <a:t>година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васкуларној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хирургији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- </a:t>
            </a:r>
            <a:r>
              <a:rPr lang="sr-Cyrl-CS" altLang="en-US" sz="2600" smtClean="0"/>
              <a:t>бар</a:t>
            </a:r>
            <a:r>
              <a:rPr lang="sr-Latn-CS" altLang="en-US" sz="2600" smtClean="0"/>
              <a:t> </a:t>
            </a:r>
            <a:r>
              <a:rPr lang="sr-Cyrl-RS" altLang="en-US" sz="2600" smtClean="0"/>
              <a:t>20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година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коронарној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болести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срца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Главне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latin typeface="Comic Sans MS" panose="030F0702030302020204" pitchFamily="66" charset="0"/>
              </a:rPr>
              <a:t>тегобе</a:t>
            </a:r>
            <a:endParaRPr lang="sr-Latn-C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11571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288925" y="1817688"/>
            <a:ext cx="8845550" cy="50403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400" smtClean="0"/>
              <a:t>Изненада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настала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слабост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леве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ноге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и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делимично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руке</a:t>
            </a:r>
            <a:endParaRPr lang="sr-Latn-CS" altLang="en-US" sz="2400" smtClean="0"/>
          </a:p>
          <a:p>
            <a:r>
              <a:rPr lang="sr-Cyrl-CS" altLang="en-US" sz="2400" smtClean="0"/>
              <a:t>Вртоглавица</a:t>
            </a:r>
            <a:r>
              <a:rPr lang="sr-Latn-CS" altLang="en-US" sz="2400" smtClean="0"/>
              <a:t> </a:t>
            </a:r>
          </a:p>
          <a:p>
            <a:r>
              <a:rPr lang="sr-Cyrl-CS" altLang="en-US" sz="2400" smtClean="0"/>
              <a:t>Тегобе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почеле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у</a:t>
            </a:r>
            <a:r>
              <a:rPr lang="sr-Latn-CS" altLang="en-US" sz="2400" smtClean="0"/>
              <a:t> 9</a:t>
            </a:r>
            <a:r>
              <a:rPr lang="sr-Cyrl-CS" altLang="en-US" sz="2400" smtClean="0"/>
              <a:t> сати (пре 45 минута)</a:t>
            </a:r>
            <a:endParaRPr lang="sr-Latn-CS" altLang="en-US" sz="2400" smtClean="0"/>
          </a:p>
          <a:p>
            <a:r>
              <a:rPr lang="sr-Cyrl-CS" altLang="en-US" sz="2400" smtClean="0"/>
              <a:t>Нема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главобољу</a:t>
            </a:r>
            <a:r>
              <a:rPr lang="sr-Latn-CS" altLang="en-US" sz="2400" smtClean="0"/>
              <a:t>, </a:t>
            </a:r>
            <a:r>
              <a:rPr lang="sr-Cyrl-CS" altLang="en-US" sz="2400" smtClean="0"/>
              <a:t>не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повраћа</a:t>
            </a:r>
            <a:endParaRPr lang="sr-Latn-CS" altLang="en-US" sz="2400" smtClean="0"/>
          </a:p>
          <a:p>
            <a:r>
              <a:rPr lang="sr-Cyrl-CS" altLang="en-US" sz="2400" smtClean="0"/>
              <a:t>Позива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хитну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помоћ</a:t>
            </a:r>
            <a:r>
              <a:rPr lang="sr-Latn-CS" altLang="en-US" sz="2400" smtClean="0"/>
              <a:t> </a:t>
            </a:r>
          </a:p>
          <a:p>
            <a:r>
              <a:rPr lang="sr-Cyrl-CS" altLang="en-US" sz="2400" smtClean="0">
                <a:solidFill>
                  <a:srgbClr val="C00000"/>
                </a:solidFill>
              </a:rPr>
              <a:t>Лекар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хитне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помоћи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који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је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стигао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брзо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по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позиву,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саветује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пацијенту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да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сачека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да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се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тегобе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повуку</a:t>
            </a:r>
            <a:r>
              <a:rPr lang="sr-Latn-CS" altLang="en-US" sz="2400" smtClean="0">
                <a:solidFill>
                  <a:srgbClr val="C00000"/>
                </a:solidFill>
              </a:rPr>
              <a:t>, </a:t>
            </a:r>
            <a:r>
              <a:rPr lang="sr-Cyrl-CS" altLang="en-US" sz="2400" smtClean="0">
                <a:solidFill>
                  <a:srgbClr val="C00000"/>
                </a:solidFill>
              </a:rPr>
              <a:t>па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ако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се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не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повуку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да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оде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у</a:t>
            </a:r>
            <a:r>
              <a:rPr lang="sr-Latn-CS" altLang="en-US" sz="2400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>
                <a:solidFill>
                  <a:srgbClr val="C00000"/>
                </a:solidFill>
              </a:rPr>
              <a:t>болницу</a:t>
            </a:r>
            <a:r>
              <a:rPr lang="sr-Latn-CS" altLang="en-US" sz="2400" smtClean="0">
                <a:solidFill>
                  <a:srgbClr val="C00000"/>
                </a:solidFill>
              </a:rPr>
              <a:t>!!!!</a:t>
            </a:r>
          </a:p>
          <a:p>
            <a:r>
              <a:rPr lang="sr-Cyrl-CS" altLang="en-US" sz="2400" smtClean="0"/>
              <a:t>Пацијент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већ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имао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МУ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и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схвата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шта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му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се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догађа</a:t>
            </a:r>
            <a:r>
              <a:rPr lang="sr-Latn-CS" altLang="en-US" sz="2400" smtClean="0"/>
              <a:t>, </a:t>
            </a:r>
            <a:r>
              <a:rPr lang="sr-Cyrl-CS" altLang="en-US" sz="2400" smtClean="0"/>
              <a:t>долази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хитно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у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боницу</a:t>
            </a:r>
            <a:r>
              <a:rPr lang="sr-Cyrl-RS" altLang="en-US" sz="2400" smtClean="0"/>
              <a:t>, НИЈЕ ПОСЛУШАО ДОКТОРА</a:t>
            </a: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4000" smtClean="0">
                <a:latin typeface="Comic Sans MS" panose="030F0702030302020204" pitchFamily="66" charset="0"/>
              </a:rPr>
              <a:t>Мождани удар у Србији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 bwMode="auto">
          <a:xfrm>
            <a:off x="628650" y="2349500"/>
            <a:ext cx="7886700" cy="435133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600" smtClean="0"/>
              <a:t>Д</a:t>
            </a:r>
            <a:r>
              <a:rPr lang="sr-Cyrl-RS" altLang="en-US" sz="2600" smtClean="0"/>
              <a:t>о 2004. трећи ред хитности</a:t>
            </a:r>
          </a:p>
          <a:p>
            <a:r>
              <a:rPr lang="sr-Cyrl-CS" altLang="en-US" sz="2600" smtClean="0"/>
              <a:t>О</a:t>
            </a:r>
            <a:r>
              <a:rPr lang="sr-Cyrl-RS" altLang="en-US" sz="2600" smtClean="0"/>
              <a:t>д 2004. први ред хитности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77813" y="-20638"/>
            <a:ext cx="8842375" cy="1431926"/>
          </a:xfrm>
        </p:spPr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Лична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sr-Cyrl-RS" altLang="en-US" sz="4000" smtClean="0">
                <a:latin typeface="Comic Sans MS" panose="030F0702030302020204" pitchFamily="66" charset="0"/>
              </a:rPr>
              <a:t>и породична </a:t>
            </a:r>
            <a:r>
              <a:rPr lang="sr-Cyrl-CS" altLang="en-US" sz="4000" smtClean="0">
                <a:latin typeface="Comic Sans MS" panose="030F0702030302020204" pitchFamily="66" charset="0"/>
              </a:rPr>
              <a:t>анамнеза</a:t>
            </a:r>
            <a:endParaRPr lang="sr-Latn-C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117763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457200" y="1628775"/>
            <a:ext cx="8686800" cy="489585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sr-Cyrl-CS" altLang="en-US" sz="2400" smtClean="0"/>
              <a:t>Пре</a:t>
            </a:r>
            <a:r>
              <a:rPr lang="sr-Latn-CS" altLang="en-US" sz="2400" smtClean="0"/>
              <a:t> 2 </a:t>
            </a:r>
            <a:r>
              <a:rPr lang="sr-Cyrl-CS" altLang="en-US" sz="2400" smtClean="0"/>
              <a:t>године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ИМУ</a:t>
            </a:r>
            <a:r>
              <a:rPr lang="sr-Latn-CS" altLang="en-US" sz="2400" smtClean="0"/>
              <a:t>  (</a:t>
            </a:r>
            <a:r>
              <a:rPr lang="sr-Cyrl-CS" altLang="en-US" sz="2400" smtClean="0"/>
              <a:t>паријето</a:t>
            </a:r>
            <a:r>
              <a:rPr lang="sr-Latn-CS" altLang="en-US" sz="2400" smtClean="0"/>
              <a:t>-</a:t>
            </a:r>
            <a:r>
              <a:rPr lang="sr-Cyrl-CS" altLang="en-US" sz="2400" smtClean="0"/>
              <a:t>окципитално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лево</a:t>
            </a:r>
            <a:r>
              <a:rPr lang="sr-Latn-CS" altLang="en-US" sz="2400" smtClean="0"/>
              <a:t>)</a:t>
            </a:r>
          </a:p>
          <a:p>
            <a:pPr>
              <a:lnSpc>
                <a:spcPct val="80000"/>
              </a:lnSpc>
            </a:pPr>
            <a:r>
              <a:rPr lang="sr-Cyrl-CS" altLang="en-US" sz="2400" smtClean="0"/>
              <a:t>Пре</a:t>
            </a:r>
            <a:r>
              <a:rPr lang="sr-Latn-CS" altLang="en-US" sz="2400" smtClean="0"/>
              <a:t> 6 </a:t>
            </a:r>
            <a:r>
              <a:rPr lang="sr-Cyrl-CS" altLang="en-US" sz="2400" smtClean="0"/>
              <a:t>година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инфаркт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миокарда</a:t>
            </a:r>
            <a:endParaRPr lang="sr-Latn-CS" altLang="en-US" sz="2400" smtClean="0"/>
          </a:p>
          <a:p>
            <a:pPr>
              <a:lnSpc>
                <a:spcPct val="80000"/>
              </a:lnSpc>
            </a:pPr>
            <a:r>
              <a:rPr lang="sr-Cyrl-CS" altLang="en-US" sz="2400" smtClean="0"/>
              <a:t>Има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хипертензију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од</a:t>
            </a:r>
            <a:r>
              <a:rPr lang="sr-Latn-CS" altLang="en-US" sz="2400" smtClean="0"/>
              <a:t> 200</a:t>
            </a:r>
            <a:r>
              <a:rPr lang="sr-Cyrl-RS" altLang="en-US" sz="2400" smtClean="0"/>
              <a:t>3</a:t>
            </a:r>
            <a:r>
              <a:rPr lang="sr-Latn-CS" altLang="en-US" sz="2400" smtClean="0"/>
              <a:t>.</a:t>
            </a:r>
          </a:p>
          <a:p>
            <a:pPr>
              <a:lnSpc>
                <a:spcPct val="80000"/>
              </a:lnSpc>
            </a:pPr>
            <a:r>
              <a:rPr lang="sr-Cyrl-CS" altLang="en-US" sz="2400" smtClean="0"/>
              <a:t>Без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других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обољења</a:t>
            </a:r>
            <a:endParaRPr lang="sr-Latn-CS" altLang="en-US" sz="24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4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400" smtClean="0"/>
              <a:t>Али</a:t>
            </a:r>
            <a:r>
              <a:rPr lang="sr-Latn-CS" altLang="en-US" sz="2400" smtClean="0"/>
              <a:t> ......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400" smtClean="0"/>
          </a:p>
          <a:p>
            <a:pPr>
              <a:lnSpc>
                <a:spcPct val="80000"/>
              </a:lnSpc>
            </a:pPr>
            <a:r>
              <a:rPr lang="sr-Cyrl-CS" altLang="en-US" sz="2400" smtClean="0"/>
              <a:t>Пензионисан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након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инфаркта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миокарда</a:t>
            </a:r>
            <a:endParaRPr lang="sr-Latn-CS" altLang="en-US" sz="2400" smtClean="0"/>
          </a:p>
          <a:p>
            <a:pPr>
              <a:lnSpc>
                <a:spcPct val="80000"/>
              </a:lnSpc>
            </a:pPr>
            <a:r>
              <a:rPr lang="sr-Cyrl-CS" altLang="en-US" sz="2400" smtClean="0"/>
              <a:t>Није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пио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антиагрегациону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терапију</a:t>
            </a:r>
            <a:endParaRPr lang="sr-Latn-CS" altLang="en-US" sz="2400" smtClean="0"/>
          </a:p>
          <a:p>
            <a:pPr>
              <a:lnSpc>
                <a:spcPct val="80000"/>
              </a:lnSpc>
            </a:pPr>
            <a:r>
              <a:rPr lang="sr-Cyrl-CS" altLang="en-US" sz="2400" smtClean="0"/>
              <a:t>Антихипертензиве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узимао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само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када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осети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да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има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притисак</a:t>
            </a:r>
          </a:p>
          <a:p>
            <a:pPr>
              <a:lnSpc>
                <a:spcPct val="80000"/>
              </a:lnSpc>
            </a:pPr>
            <a:endParaRPr lang="sr-Cyrl-CS" altLang="en-US" sz="2400" smtClean="0"/>
          </a:p>
          <a:p>
            <a:pPr>
              <a:lnSpc>
                <a:spcPct val="80000"/>
              </a:lnSpc>
            </a:pPr>
            <a:r>
              <a:rPr lang="sr-Cyrl-CS" altLang="en-US" sz="2400" smtClean="0"/>
              <a:t>Без обољења у породичној анамнези</a:t>
            </a: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Хоспитализација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latin typeface="Comic Sans MS" panose="030F0702030302020204" pitchFamily="66" charset="0"/>
              </a:rPr>
              <a:t>у</a:t>
            </a:r>
            <a:r>
              <a:rPr lang="sr-Latn-CS" altLang="en-US" sz="4000" smtClean="0">
                <a:latin typeface="Comic Sans MS" panose="030F0702030302020204" pitchFamily="66" charset="0"/>
              </a:rPr>
              <a:t> 9</a:t>
            </a:r>
            <a:r>
              <a:rPr lang="sr-Latn-CS" altLang="en-US" sz="4000" baseline="30000" smtClean="0">
                <a:latin typeface="Comic Sans MS" panose="030F0702030302020204" pitchFamily="66" charset="0"/>
              </a:rPr>
              <a:t>45</a:t>
            </a:r>
          </a:p>
        </p:txBody>
      </p:sp>
      <p:sp>
        <p:nvSpPr>
          <p:cNvPr id="11878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755650" y="2349500"/>
            <a:ext cx="8007350" cy="49530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600" smtClean="0"/>
              <a:t>Свестан</a:t>
            </a:r>
            <a:endParaRPr lang="sr-Latn-CS" altLang="en-US" sz="2600" smtClean="0"/>
          </a:p>
          <a:p>
            <a:r>
              <a:rPr lang="sr-Cyrl-CS" altLang="en-US" sz="2600" smtClean="0"/>
              <a:t>Орјентисан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адекватан</a:t>
            </a:r>
            <a:endParaRPr lang="sr-Latn-CS" altLang="en-US" sz="2600" smtClean="0"/>
          </a:p>
          <a:p>
            <a:r>
              <a:rPr lang="sr-Cyrl-CS" altLang="en-US" sz="2600" smtClean="0"/>
              <a:t>Прве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тегобе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9</a:t>
            </a:r>
            <a:r>
              <a:rPr lang="sr-Cyrl-CS" altLang="en-US" sz="2600" smtClean="0"/>
              <a:t>сати</a:t>
            </a:r>
            <a:endParaRPr lang="sr-Latn-CS" altLang="en-US" sz="2600" smtClean="0"/>
          </a:p>
          <a:p>
            <a:r>
              <a:rPr lang="sr-Cyrl-CS" altLang="en-US" sz="2600" smtClean="0"/>
              <a:t>ТА</a:t>
            </a:r>
            <a:r>
              <a:rPr lang="sr-Latn-CS" altLang="en-US" sz="2600" smtClean="0"/>
              <a:t> 150/100</a:t>
            </a:r>
          </a:p>
          <a:p>
            <a:r>
              <a:rPr lang="sr-Latn-CS" altLang="en-US" sz="2600" smtClean="0"/>
              <a:t>80 </a:t>
            </a:r>
            <a:r>
              <a:rPr lang="sr-Cyrl-CS" altLang="en-US" sz="2600" smtClean="0"/>
              <a:t>откуцаја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минути</a:t>
            </a:r>
            <a:endParaRPr lang="sr-Latn-CS" altLang="en-US" sz="2600" smtClean="0"/>
          </a:p>
          <a:p>
            <a:r>
              <a:rPr lang="sr-Cyrl-CS" altLang="en-US" sz="2600" smtClean="0"/>
              <a:t>Физикални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налаз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по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системима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уредан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endParaRPr lang="en-US" altLang="en-US" sz="2400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1063"/>
          </a:xfrm>
        </p:spPr>
        <p:txBody>
          <a:bodyPr/>
          <a:lstStyle/>
          <a:p>
            <a:r>
              <a:rPr lang="sr-Cyrl-RS" altLang="en-US" sz="4000" smtClean="0">
                <a:latin typeface="Comic Sans MS" panose="030F0702030302020204" pitchFamily="66" charset="0"/>
              </a:rPr>
              <a:t>Исхемични м</a:t>
            </a:r>
            <a:r>
              <a:rPr lang="sr-Cyrl-CS" altLang="en-US" sz="4000" smtClean="0">
                <a:latin typeface="Comic Sans MS" panose="030F0702030302020204" pitchFamily="66" charset="0"/>
              </a:rPr>
              <a:t>ождани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latin typeface="Comic Sans MS" panose="030F0702030302020204" pitchFamily="66" charset="0"/>
              </a:rPr>
              <a:t>удар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95288" y="1196975"/>
            <a:ext cx="8450262" cy="5661025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2400" b="1" dirty="0" smtClean="0"/>
              <a:t>Према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брзини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развоја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и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трајања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симптома</a:t>
            </a:r>
            <a:endParaRPr lang="sr-Latn-CS" sz="2400" b="1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  </a:t>
            </a:r>
            <a:r>
              <a:rPr lang="sr-Latn-CS" sz="2400" b="1" dirty="0" smtClean="0">
                <a:solidFill>
                  <a:srgbClr val="C00000"/>
                </a:solidFill>
              </a:rPr>
              <a:t>1. </a:t>
            </a:r>
            <a:r>
              <a:rPr lang="sr-Cyrl-CS" sz="2400" b="1" dirty="0" smtClean="0">
                <a:solidFill>
                  <a:srgbClr val="C00000"/>
                </a:solidFill>
              </a:rPr>
              <a:t>ТИА</a:t>
            </a:r>
            <a:endParaRPr lang="sr-Latn-CS" sz="2400" b="1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   - </a:t>
            </a:r>
            <a:r>
              <a:rPr lang="sr-Cyrl-CS" sz="2400" dirty="0" smtClean="0"/>
              <a:t>функционални</a:t>
            </a:r>
            <a:r>
              <a:rPr lang="sr-Latn-CS" sz="2400" dirty="0" smtClean="0"/>
              <a:t> </a:t>
            </a:r>
            <a:r>
              <a:rPr lang="sr-Cyrl-CS" sz="2400" dirty="0" smtClean="0"/>
              <a:t>поремећај</a:t>
            </a:r>
            <a:endParaRPr lang="sr-Latn-CS" sz="2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   - </a:t>
            </a:r>
            <a:r>
              <a:rPr lang="sr-Cyrl-CS" sz="2400" dirty="0" smtClean="0"/>
              <a:t>упозорење</a:t>
            </a:r>
            <a:r>
              <a:rPr lang="sr-Latn-CS" sz="2400" dirty="0" smtClean="0"/>
              <a:t> </a:t>
            </a:r>
            <a:r>
              <a:rPr lang="sr-Cyrl-CS" sz="2400" dirty="0" smtClean="0"/>
              <a:t>о</a:t>
            </a:r>
            <a:r>
              <a:rPr lang="sr-Latn-CS" sz="2400" dirty="0" smtClean="0"/>
              <a:t> </a:t>
            </a:r>
            <a:r>
              <a:rPr lang="sr-Cyrl-CS" sz="2400" dirty="0" smtClean="0"/>
              <a:t>претећем</a:t>
            </a:r>
            <a:r>
              <a:rPr lang="sr-Latn-CS" sz="2400" dirty="0" smtClean="0"/>
              <a:t> </a:t>
            </a:r>
            <a:r>
              <a:rPr lang="sr-Cyrl-CS" sz="2400" dirty="0" smtClean="0"/>
              <a:t>МУ</a:t>
            </a:r>
            <a:endParaRPr lang="sr-Latn-CS" sz="2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   - ½ </a:t>
            </a:r>
            <a:r>
              <a:rPr lang="sr-Cyrl-CS" sz="2400" dirty="0" smtClean="0"/>
              <a:t>болесника</a:t>
            </a:r>
            <a:r>
              <a:rPr lang="sr-Latn-CS" sz="2400" dirty="0" smtClean="0"/>
              <a:t> </a:t>
            </a:r>
            <a:r>
              <a:rPr lang="sr-Cyrl-CS" sz="2400" dirty="0" smtClean="0"/>
              <a:t>која</a:t>
            </a:r>
            <a:r>
              <a:rPr lang="sr-Latn-CS" sz="2400" dirty="0" smtClean="0"/>
              <a:t> </a:t>
            </a:r>
            <a:r>
              <a:rPr lang="sr-Cyrl-CS" sz="2400" dirty="0" smtClean="0"/>
              <a:t>доживи</a:t>
            </a:r>
            <a:r>
              <a:rPr lang="sr-Latn-CS" sz="2400" dirty="0" smtClean="0"/>
              <a:t> </a:t>
            </a:r>
            <a:r>
              <a:rPr lang="sr-Cyrl-CS" sz="2400" dirty="0" smtClean="0"/>
              <a:t>МУ</a:t>
            </a:r>
            <a:r>
              <a:rPr lang="sr-Latn-CS" sz="2400" dirty="0" smtClean="0"/>
              <a:t> </a:t>
            </a:r>
            <a:r>
              <a:rPr lang="sr-Cyrl-CS" sz="2400" dirty="0" smtClean="0"/>
              <a:t>након</a:t>
            </a:r>
            <a:r>
              <a:rPr lang="sr-Latn-CS" sz="2400" dirty="0" smtClean="0"/>
              <a:t> </a:t>
            </a:r>
            <a:r>
              <a:rPr lang="sr-Cyrl-CS" sz="2400" dirty="0" smtClean="0"/>
              <a:t>ТИА</a:t>
            </a:r>
            <a:r>
              <a:rPr lang="sr-Latn-CS" sz="2400" dirty="0" smtClean="0"/>
              <a:t> </a:t>
            </a:r>
            <a:r>
              <a:rPr lang="sr-Cyrl-CS" sz="2400" dirty="0" smtClean="0"/>
              <a:t>то</a:t>
            </a:r>
            <a:r>
              <a:rPr lang="sr-Latn-CS" sz="2400" dirty="0" smtClean="0"/>
              <a:t>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     </a:t>
            </a:r>
            <a:r>
              <a:rPr lang="sr-Cyrl-CS" sz="2400" dirty="0" smtClean="0"/>
              <a:t>доживи</a:t>
            </a:r>
            <a:r>
              <a:rPr lang="sr-Latn-CS" sz="2400" dirty="0" smtClean="0"/>
              <a:t> </a:t>
            </a:r>
            <a:r>
              <a:rPr lang="sr-Cyrl-CS" sz="2400" dirty="0" smtClean="0"/>
              <a:t>унутар</a:t>
            </a:r>
            <a:r>
              <a:rPr lang="sr-Latn-CS" sz="2400" dirty="0" smtClean="0"/>
              <a:t> 2 </a:t>
            </a:r>
            <a:r>
              <a:rPr lang="sr-Cyrl-CS" sz="2400" dirty="0" smtClean="0"/>
              <a:t>дана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од</a:t>
            </a:r>
            <a:r>
              <a:rPr lang="sr-Latn-CS" sz="2400" dirty="0" smtClean="0"/>
              <a:t> </a:t>
            </a:r>
            <a:r>
              <a:rPr lang="sr-Cyrl-CS" sz="2400" dirty="0" smtClean="0"/>
              <a:t>ТИА</a:t>
            </a:r>
            <a:endParaRPr lang="sr-Latn-CS" sz="2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   - 90 </a:t>
            </a:r>
            <a:r>
              <a:rPr lang="sr-Cyrl-CS" sz="2400" dirty="0" smtClean="0"/>
              <a:t>дана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након</a:t>
            </a:r>
            <a:r>
              <a:rPr lang="sr-Latn-CS" sz="2400" dirty="0" smtClean="0"/>
              <a:t> </a:t>
            </a:r>
            <a:r>
              <a:rPr lang="sr-Cyrl-CS" sz="2400" dirty="0" smtClean="0"/>
              <a:t>ТИА</a:t>
            </a:r>
            <a:r>
              <a:rPr lang="sr-Latn-CS" sz="2400" dirty="0" smtClean="0"/>
              <a:t> </a:t>
            </a:r>
            <a:r>
              <a:rPr lang="sr-Cyrl-CS" sz="2400" dirty="0" smtClean="0"/>
              <a:t>ризик</a:t>
            </a:r>
            <a:r>
              <a:rPr lang="sr-Latn-CS" sz="2400" dirty="0" smtClean="0"/>
              <a:t> </a:t>
            </a:r>
            <a:r>
              <a:rPr lang="sr-Cyrl-CS" sz="2400" dirty="0" smtClean="0"/>
              <a:t>од</a:t>
            </a:r>
            <a:r>
              <a:rPr lang="sr-Latn-CS" sz="2400" dirty="0" smtClean="0"/>
              <a:t> </a:t>
            </a:r>
            <a:r>
              <a:rPr lang="sr-Cyrl-CS" sz="2400" dirty="0" smtClean="0"/>
              <a:t>МУ</a:t>
            </a:r>
            <a:r>
              <a:rPr lang="sr-Latn-CS" sz="2400" dirty="0" smtClean="0"/>
              <a:t> </a:t>
            </a:r>
            <a:r>
              <a:rPr lang="sr-Cyrl-CS" sz="2400" dirty="0" smtClean="0"/>
              <a:t>је</a:t>
            </a:r>
            <a:r>
              <a:rPr lang="sr-Latn-CS" sz="2400" dirty="0" smtClean="0"/>
              <a:t> 10-20%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   - </a:t>
            </a:r>
            <a:r>
              <a:rPr lang="sr-Cyrl-CS" sz="2400" dirty="0" smtClean="0"/>
              <a:t>само</a:t>
            </a:r>
            <a:r>
              <a:rPr lang="sr-Latn-CS" sz="2400" dirty="0" smtClean="0"/>
              <a:t> </a:t>
            </a:r>
            <a:r>
              <a:rPr lang="sr-Cyrl-CS" sz="2400" dirty="0" smtClean="0"/>
              <a:t>код</a:t>
            </a:r>
            <a:r>
              <a:rPr lang="sr-Latn-CS" sz="2400" dirty="0" smtClean="0"/>
              <a:t> 1/5 </a:t>
            </a:r>
            <a:r>
              <a:rPr lang="sr-Cyrl-CS" sz="2400" dirty="0" smtClean="0"/>
              <a:t>болесника</a:t>
            </a:r>
            <a:r>
              <a:rPr lang="sr-Latn-CS" sz="2400" dirty="0" smtClean="0"/>
              <a:t> </a:t>
            </a:r>
            <a:r>
              <a:rPr lang="sr-Cyrl-CS" sz="2400" dirty="0" smtClean="0"/>
              <a:t>МУ</a:t>
            </a:r>
            <a:r>
              <a:rPr lang="sr-Latn-CS" sz="2400" dirty="0" smtClean="0"/>
              <a:t> </a:t>
            </a:r>
            <a:r>
              <a:rPr lang="sr-Cyrl-CS" sz="2400" dirty="0" smtClean="0"/>
              <a:t>претходи</a:t>
            </a:r>
            <a:r>
              <a:rPr lang="sr-Latn-CS" sz="2400" dirty="0" smtClean="0"/>
              <a:t> </a:t>
            </a:r>
            <a:r>
              <a:rPr lang="sr-Cyrl-CS" sz="2400" dirty="0" smtClean="0"/>
              <a:t>ТИА</a:t>
            </a:r>
            <a:endParaRPr lang="sr-Latn-CS" sz="2400" dirty="0" smtClean="0"/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 smtClean="0"/>
              <a:t>        </a:t>
            </a:r>
            <a:r>
              <a:rPr lang="sr-Latn-CS" sz="2400" b="1" dirty="0" smtClean="0">
                <a:solidFill>
                  <a:srgbClr val="C00000"/>
                </a:solidFill>
              </a:rPr>
              <a:t>2. </a:t>
            </a:r>
            <a:r>
              <a:rPr lang="sr-Cyrl-CS" sz="2400" b="1" dirty="0" smtClean="0">
                <a:solidFill>
                  <a:srgbClr val="C00000"/>
                </a:solidFill>
              </a:rPr>
              <a:t>МУ</a:t>
            </a:r>
            <a:r>
              <a:rPr lang="sr-Latn-CS" sz="2400" b="1" dirty="0" smtClean="0">
                <a:solidFill>
                  <a:srgbClr val="C00000"/>
                </a:solidFill>
              </a:rPr>
              <a:t> </a:t>
            </a:r>
            <a:r>
              <a:rPr lang="sr-Cyrl-CS" sz="2400" b="1" dirty="0">
                <a:solidFill>
                  <a:srgbClr val="C00000"/>
                </a:solidFill>
              </a:rPr>
              <a:t>у</a:t>
            </a:r>
            <a:r>
              <a:rPr lang="sr-Latn-CS" sz="2400" b="1" dirty="0">
                <a:solidFill>
                  <a:srgbClr val="C00000"/>
                </a:solidFill>
              </a:rPr>
              <a:t> </a:t>
            </a:r>
            <a:r>
              <a:rPr lang="sr-Cyrl-CS" sz="2400" b="1" dirty="0" smtClean="0">
                <a:solidFill>
                  <a:srgbClr val="C00000"/>
                </a:solidFill>
              </a:rPr>
              <a:t>развоју</a:t>
            </a:r>
            <a:r>
              <a:rPr lang="sr-Cyrl-CS" sz="2400" dirty="0" smtClean="0"/>
              <a:t>-погоршање током првих сати или дана</a:t>
            </a:r>
            <a:endParaRPr lang="en-US" sz="24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Cyrl-RS" sz="2400" b="1" dirty="0">
                <a:solidFill>
                  <a:srgbClr val="C00000"/>
                </a:solidFill>
              </a:rPr>
              <a:t> </a:t>
            </a:r>
            <a:r>
              <a:rPr lang="sr-Cyrl-RS" sz="2400" b="1" dirty="0" smtClean="0">
                <a:solidFill>
                  <a:srgbClr val="C00000"/>
                </a:solidFill>
              </a:rPr>
              <a:t>       3. </a:t>
            </a:r>
            <a:r>
              <a:rPr lang="sr-Cyrl-CS" sz="2400" b="1" dirty="0" smtClean="0">
                <a:solidFill>
                  <a:srgbClr val="C00000"/>
                </a:solidFill>
              </a:rPr>
              <a:t>Комплетан</a:t>
            </a:r>
            <a:r>
              <a:rPr lang="sr-Latn-CS" sz="2400" b="1" dirty="0" smtClean="0">
                <a:solidFill>
                  <a:srgbClr val="C00000"/>
                </a:solidFill>
              </a:rPr>
              <a:t> </a:t>
            </a:r>
            <a:r>
              <a:rPr lang="sr-Cyrl-CS" sz="2400" b="1" dirty="0" smtClean="0">
                <a:solidFill>
                  <a:srgbClr val="C00000"/>
                </a:solidFill>
              </a:rPr>
              <a:t>или</a:t>
            </a:r>
            <a:r>
              <a:rPr lang="sr-Latn-CS" sz="2400" b="1" dirty="0" smtClean="0">
                <a:solidFill>
                  <a:srgbClr val="C00000"/>
                </a:solidFill>
              </a:rPr>
              <a:t> </a:t>
            </a:r>
            <a:r>
              <a:rPr lang="sr-Cyrl-CS" sz="2400" b="1" dirty="0" smtClean="0">
                <a:solidFill>
                  <a:srgbClr val="C00000"/>
                </a:solidFill>
              </a:rPr>
              <a:t>стабилан</a:t>
            </a:r>
            <a:r>
              <a:rPr lang="sr-Latn-CS" sz="2400" b="1" dirty="0" smtClean="0">
                <a:solidFill>
                  <a:srgbClr val="C00000"/>
                </a:solidFill>
              </a:rPr>
              <a:t> </a:t>
            </a:r>
            <a:r>
              <a:rPr lang="sr-Cyrl-CS" sz="2400" b="1" dirty="0" smtClean="0">
                <a:solidFill>
                  <a:srgbClr val="C00000"/>
                </a:solidFill>
              </a:rPr>
              <a:t>МУ</a:t>
            </a:r>
            <a:endParaRPr lang="sr-Latn-CS" sz="2400" b="1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   - </a:t>
            </a:r>
            <a:r>
              <a:rPr lang="sr-Cyrl-CS" sz="2400" dirty="0" smtClean="0"/>
              <a:t>дефицит</a:t>
            </a:r>
            <a:r>
              <a:rPr lang="sr-Latn-CS" sz="2400" dirty="0" smtClean="0"/>
              <a:t> </a:t>
            </a:r>
            <a:r>
              <a:rPr lang="sr-Cyrl-CS" sz="2400" dirty="0" smtClean="0"/>
              <a:t>се</a:t>
            </a:r>
            <a:r>
              <a:rPr lang="sr-Latn-CS" sz="2400" dirty="0" smtClean="0"/>
              <a:t> </a:t>
            </a:r>
            <a:r>
              <a:rPr lang="sr-Cyrl-CS" sz="2400" dirty="0" smtClean="0"/>
              <a:t>потпуно</a:t>
            </a:r>
            <a:r>
              <a:rPr lang="sr-Latn-CS" sz="2400" dirty="0" smtClean="0"/>
              <a:t> </a:t>
            </a:r>
            <a:r>
              <a:rPr lang="sr-Cyrl-CS" sz="2400" dirty="0" smtClean="0"/>
              <a:t>развио</a:t>
            </a:r>
            <a:r>
              <a:rPr lang="sr-Latn-CS" sz="2400" dirty="0" smtClean="0"/>
              <a:t> </a:t>
            </a:r>
            <a:r>
              <a:rPr lang="sr-Cyrl-CS" sz="2400" dirty="0" smtClean="0"/>
              <a:t>непосредно</a:t>
            </a:r>
            <a:r>
              <a:rPr lang="sr-Latn-CS" sz="2400" dirty="0" smtClean="0"/>
              <a:t> </a:t>
            </a:r>
            <a:r>
              <a:rPr lang="sr-Cyrl-CS" sz="2400" dirty="0" smtClean="0"/>
              <a:t>по</a:t>
            </a:r>
            <a:r>
              <a:rPr lang="sr-Latn-CS" sz="2400" dirty="0" smtClean="0"/>
              <a:t> </a:t>
            </a:r>
            <a:r>
              <a:rPr lang="sr-Cyrl-RS" sz="2400" dirty="0" smtClean="0"/>
              <a:t>  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Cyrl-RS" sz="2400" dirty="0" smtClean="0"/>
              <a:t>           </a:t>
            </a:r>
            <a:r>
              <a:rPr lang="sr-Cyrl-CS" sz="2400" dirty="0" smtClean="0"/>
              <a:t>почетку болести</a:t>
            </a:r>
            <a:endParaRPr lang="sr-Latn-CS" sz="2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   - </a:t>
            </a:r>
            <a:r>
              <a:rPr lang="sr-Cyrl-CS" sz="2400" dirty="0" smtClean="0"/>
              <a:t>остао</a:t>
            </a:r>
            <a:r>
              <a:rPr lang="sr-Latn-CS" sz="2400" dirty="0" smtClean="0"/>
              <a:t> </a:t>
            </a:r>
            <a:r>
              <a:rPr lang="sr-Cyrl-CS" sz="2400" dirty="0" smtClean="0"/>
              <a:t>непромењен</a:t>
            </a:r>
            <a:r>
              <a:rPr lang="sr-Latn-CS" sz="2400" dirty="0" smtClean="0"/>
              <a:t> </a:t>
            </a:r>
            <a:r>
              <a:rPr lang="sr-Cyrl-CS" sz="2400" dirty="0" smtClean="0"/>
              <a:t>током</a:t>
            </a:r>
            <a:r>
              <a:rPr lang="sr-Latn-CS" sz="2400" dirty="0" smtClean="0"/>
              <a:t> 72 </a:t>
            </a:r>
            <a:r>
              <a:rPr lang="sr-Cyrl-CS" sz="2400" dirty="0" smtClean="0"/>
              <a:t>сата</a:t>
            </a:r>
            <a:endParaRPr lang="sr-Latn-CS" sz="2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  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r>
              <a:rPr lang="sr-Latn-CS" altLang="en-US" sz="4000" smtClean="0">
                <a:latin typeface="Comic Sans MS" panose="030F0702030302020204" pitchFamily="66" charset="0"/>
              </a:rPr>
              <a:t>NIHSS </a:t>
            </a:r>
            <a:r>
              <a:rPr lang="sr-Cyrl-RS" altLang="en-US" sz="4000" smtClean="0">
                <a:latin typeface="Comic Sans MS" panose="030F0702030302020204" pitchFamily="66" charset="0"/>
              </a:rPr>
              <a:t>на пријему</a:t>
            </a:r>
            <a:r>
              <a:rPr lang="sr-Latn-CS" altLang="en-US" sz="4000" smtClean="0">
                <a:latin typeface="Comic Sans MS" panose="030F0702030302020204" pitchFamily="66" charset="0"/>
              </a:rPr>
              <a:t> - 9</a:t>
            </a:r>
            <a:r>
              <a:rPr lang="sr-Latn-CS" altLang="en-US" sz="4000" baseline="30000" smtClean="0">
                <a:latin typeface="Comic Sans MS" panose="030F0702030302020204" pitchFamily="66" charset="0"/>
              </a:rPr>
              <a:t>45</a:t>
            </a:r>
            <a:endParaRPr lang="en-US" altLang="en-US" sz="4000" baseline="30000" smtClean="0">
              <a:latin typeface="Comic Sans MS" panose="030F0702030302020204" pitchFamily="66" charset="0"/>
            </a:endParaRPr>
          </a:p>
        </p:txBody>
      </p:sp>
      <p:sp>
        <p:nvSpPr>
          <p:cNvPr id="11981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457200" y="1125538"/>
            <a:ext cx="8229600" cy="5472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Свест</a:t>
            </a:r>
            <a:r>
              <a:rPr lang="sr-Latn-CS" altLang="en-US" sz="2600" smtClean="0"/>
              <a:t>            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 </a:t>
            </a:r>
            <a:r>
              <a:rPr lang="sr-Cyrl-RS" altLang="en-US" sz="2600" smtClean="0"/>
              <a:t> 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Покрети булбуса</a:t>
            </a:r>
            <a:r>
              <a:rPr lang="sr-Latn-CS" altLang="en-US" sz="2600" smtClean="0"/>
              <a:t>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ШВП</a:t>
            </a:r>
            <a:r>
              <a:rPr lang="sr-Latn-CS" altLang="en-US" sz="2600" smtClean="0"/>
              <a:t>                                </a:t>
            </a:r>
            <a:r>
              <a:rPr lang="sr-Cyrl-RS" altLang="en-US" sz="2600" smtClean="0"/>
              <a:t>    </a:t>
            </a:r>
            <a:r>
              <a:rPr lang="sr-Latn-CS" altLang="en-US" sz="2600" smtClean="0"/>
              <a:t>1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Мимична моторика</a:t>
            </a:r>
            <a:r>
              <a:rPr lang="sr-Latn-CS" altLang="en-US" sz="2600" smtClean="0"/>
              <a:t>      </a:t>
            </a:r>
            <a:r>
              <a:rPr lang="sr-Cyrl-RS" altLang="en-US" sz="2600" smtClean="0"/>
              <a:t> 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Моторика ГЕ</a:t>
            </a:r>
            <a:r>
              <a:rPr lang="sr-Latn-CS" altLang="en-US" sz="2600" smtClean="0"/>
              <a:t>  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1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Моторика ДЕ</a:t>
            </a:r>
            <a:r>
              <a:rPr lang="sr-Latn-CS" altLang="en-US" sz="2600" smtClean="0"/>
              <a:t> 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4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Атаксија</a:t>
            </a:r>
            <a:r>
              <a:rPr lang="sr-Latn-CS" altLang="en-US" sz="2600" smtClean="0"/>
              <a:t>                           </a:t>
            </a:r>
            <a:r>
              <a:rPr lang="sr-Cyrl-RS" altLang="en-US" sz="2600" smtClean="0"/>
              <a:t> 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Сензибилитет</a:t>
            </a:r>
            <a:r>
              <a:rPr lang="sr-Latn-CS" altLang="en-US" sz="2600" smtClean="0"/>
              <a:t>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2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Говор</a:t>
            </a:r>
            <a:r>
              <a:rPr lang="sr-Latn-CS" altLang="en-US" sz="2600" smtClean="0"/>
              <a:t>                               </a:t>
            </a:r>
            <a:r>
              <a:rPr lang="sr-Cyrl-RS" altLang="en-US" sz="2600" smtClean="0"/>
              <a:t>   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Дизартрија</a:t>
            </a:r>
            <a:r>
              <a:rPr lang="sr-Latn-CS" altLang="en-US" sz="2600" smtClean="0"/>
              <a:t>    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Неглект</a:t>
            </a:r>
            <a:r>
              <a:rPr lang="sr-Latn-CS" altLang="en-US" sz="2600" smtClean="0"/>
              <a:t>                            </a:t>
            </a:r>
            <a:r>
              <a:rPr lang="sr-Cyrl-RS" altLang="en-US" sz="2600" smtClean="0"/>
              <a:t>  </a:t>
            </a:r>
            <a:r>
              <a:rPr lang="sr-Latn-CS" altLang="en-US" sz="2600" smtClean="0"/>
              <a:t> 0</a:t>
            </a:r>
          </a:p>
          <a:p>
            <a:pPr marL="609600" indent="-609600">
              <a:buFontTx/>
              <a:buNone/>
            </a:pPr>
            <a:r>
              <a:rPr lang="sr-Latn-CS" altLang="en-US" sz="2600" smtClean="0"/>
              <a:t>                     </a:t>
            </a:r>
            <a:r>
              <a:rPr lang="sr-Cyrl-RS" altLang="en-US" sz="2600" smtClean="0"/>
              <a:t>укупно</a:t>
            </a:r>
            <a:r>
              <a:rPr lang="sr-Latn-CS" altLang="en-US" sz="2600" smtClean="0"/>
              <a:t>                </a:t>
            </a:r>
            <a:r>
              <a:rPr lang="sr-Cyrl-RS" altLang="en-US" sz="2600" smtClean="0"/>
              <a:t>    </a:t>
            </a:r>
            <a:r>
              <a:rPr lang="sr-Latn-CS" altLang="en-US" sz="2600" smtClean="0">
                <a:solidFill>
                  <a:srgbClr val="C00000"/>
                </a:solidFill>
              </a:rPr>
              <a:t>8                      </a:t>
            </a:r>
            <a:endParaRPr lang="en-US" altLang="en-US" sz="26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smtClean="0">
                <a:latin typeface="Comic Sans MS" panose="030F0702030302020204" pitchFamily="66" charset="0"/>
              </a:rPr>
              <a:t>10</a:t>
            </a:r>
            <a:r>
              <a:rPr lang="sr-Latn-CS" altLang="en-US" baseline="30000" smtClean="0">
                <a:latin typeface="Comic Sans MS" panose="030F0702030302020204" pitchFamily="66" charset="0"/>
              </a:rPr>
              <a:t>15</a:t>
            </a:r>
          </a:p>
        </p:txBody>
      </p:sp>
      <p:sp>
        <p:nvSpPr>
          <p:cNvPr id="12083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838200" y="1905000"/>
            <a:ext cx="8007350" cy="368458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600" smtClean="0"/>
              <a:t>Пацијент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интензивној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нези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одељења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за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МУ</a:t>
            </a:r>
            <a:endParaRPr lang="sr-Latn-CS" altLang="en-US" sz="2600" smtClean="0"/>
          </a:p>
          <a:p>
            <a:r>
              <a:rPr lang="sr-Cyrl-CS" altLang="en-US" sz="2600" smtClean="0"/>
              <a:t>Мониторинг</a:t>
            </a:r>
            <a:r>
              <a:rPr lang="sr-Latn-CS" altLang="en-US" sz="2600" smtClean="0"/>
              <a:t> – </a:t>
            </a:r>
            <a:r>
              <a:rPr lang="sr-Cyrl-CS" altLang="en-US" sz="2600" smtClean="0"/>
              <a:t>ТА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ЕКГ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сатурација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кисеоником</a:t>
            </a:r>
            <a:endParaRPr lang="sr-Latn-CS" altLang="en-US" sz="2600" smtClean="0"/>
          </a:p>
          <a:p>
            <a:r>
              <a:rPr lang="sr-Cyrl-CS" altLang="en-US" sz="2600" smtClean="0"/>
              <a:t>Гликемија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из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прста</a:t>
            </a:r>
            <a:r>
              <a:rPr lang="sr-Latn-CS" altLang="en-US" sz="2600" smtClean="0"/>
              <a:t> – 4,7 </a:t>
            </a:r>
            <a:r>
              <a:rPr lang="sr-Cyrl-CS" altLang="en-US" sz="2600" smtClean="0"/>
              <a:t>ммол</a:t>
            </a:r>
            <a:r>
              <a:rPr lang="sr-Latn-CS" altLang="en-US" sz="2600" smtClean="0"/>
              <a:t>/</a:t>
            </a:r>
            <a:r>
              <a:rPr lang="sr-Cyrl-CS" altLang="en-US" sz="2600" smtClean="0"/>
              <a:t>л</a:t>
            </a:r>
            <a:endParaRPr lang="sr-Latn-CS" altLang="en-US" sz="2600" smtClean="0"/>
          </a:p>
          <a:p>
            <a:r>
              <a:rPr lang="sr-Cyrl-CS" altLang="en-US" sz="2600" smtClean="0"/>
              <a:t>Узета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лабораторија</a:t>
            </a:r>
            <a:r>
              <a:rPr lang="sr-Latn-CS" altLang="en-US" sz="2600" smtClean="0"/>
              <a:t> (</a:t>
            </a:r>
            <a:r>
              <a:rPr lang="sr-Cyrl-CS" altLang="en-US" sz="2600" smtClean="0"/>
              <a:t>ККС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ИНР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аПТТ</a:t>
            </a:r>
            <a:r>
              <a:rPr lang="sr-Latn-CS" altLang="en-US" sz="2600" smtClean="0"/>
              <a:t>)</a:t>
            </a:r>
          </a:p>
          <a:p>
            <a:r>
              <a:rPr lang="sr-Latn-CS" altLang="en-US" sz="2600" smtClean="0"/>
              <a:t>2 </a:t>
            </a:r>
            <a:r>
              <a:rPr lang="sr-Cyrl-CS" altLang="en-US" sz="2600" smtClean="0"/>
              <a:t>венске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линије</a:t>
            </a:r>
            <a:endParaRPr lang="sr-Latn-CS" altLang="en-US" sz="2600" smtClean="0"/>
          </a:p>
          <a:p>
            <a:r>
              <a:rPr lang="sr-Cyrl-CS" altLang="en-US" sz="2600" smtClean="0"/>
              <a:t>Ф</a:t>
            </a:r>
            <a:r>
              <a:rPr lang="sr-Cyrl-RS" altLang="en-US" sz="2600" smtClean="0"/>
              <a:t>изиолошки раствор</a:t>
            </a:r>
            <a:endParaRPr lang="sr-Latn-CS" altLang="en-US" sz="2600" smtClean="0"/>
          </a:p>
          <a:p>
            <a:r>
              <a:rPr lang="sr-Cyrl-CS" altLang="en-US" sz="2600" smtClean="0"/>
              <a:t>Није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пласиран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уринарни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катетер</a:t>
            </a:r>
            <a:r>
              <a:rPr lang="sr-Latn-CS" altLang="en-US" sz="2600" smtClean="0"/>
              <a:t> 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r>
              <a:rPr lang="sr-Latn-CS" altLang="en-US" sz="4000" smtClean="0">
                <a:latin typeface="Comic Sans MS" panose="030F0702030302020204" pitchFamily="66" charset="0"/>
              </a:rPr>
              <a:t>NIHSS  10</a:t>
            </a:r>
            <a:r>
              <a:rPr lang="sr-Latn-CS" altLang="en-US" sz="4000" baseline="30000" smtClean="0">
                <a:latin typeface="Comic Sans MS" panose="030F0702030302020204" pitchFamily="66" charset="0"/>
              </a:rPr>
              <a:t>15</a:t>
            </a:r>
            <a:endParaRPr lang="en-US" altLang="en-US" sz="4000" baseline="30000" smtClean="0">
              <a:latin typeface="Comic Sans MS" panose="030F0702030302020204" pitchFamily="66" charset="0"/>
            </a:endParaRPr>
          </a:p>
        </p:txBody>
      </p:sp>
      <p:sp>
        <p:nvSpPr>
          <p:cNvPr id="121859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457200" y="1125538"/>
            <a:ext cx="8229600" cy="5472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Свест</a:t>
            </a:r>
            <a:r>
              <a:rPr lang="sr-Latn-CS" altLang="en-US" sz="2600" smtClean="0"/>
              <a:t>                     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Покрети булбуса</a:t>
            </a:r>
            <a:r>
              <a:rPr lang="sr-Latn-CS" altLang="en-US" sz="2600" smtClean="0"/>
              <a:t>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ШВП</a:t>
            </a:r>
            <a:r>
              <a:rPr lang="sr-Latn-CS" altLang="en-US" sz="2600" smtClean="0"/>
              <a:t>                                   1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Мимична моторика</a:t>
            </a:r>
            <a:r>
              <a:rPr lang="sr-Latn-CS" altLang="en-US" sz="2600" smtClean="0"/>
              <a:t>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Моторика ГЕ</a:t>
            </a:r>
            <a:r>
              <a:rPr lang="sr-Latn-CS" altLang="en-US" sz="2600" smtClean="0"/>
              <a:t>  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2</a:t>
            </a:r>
          </a:p>
          <a:p>
            <a:pPr marL="609600" indent="-609600">
              <a:buFontTx/>
              <a:buAutoNum type="arabicPeriod"/>
            </a:pPr>
            <a:r>
              <a:rPr lang="sr-Latn-CS" altLang="en-US" sz="2600" smtClean="0"/>
              <a:t>M</a:t>
            </a:r>
            <a:r>
              <a:rPr lang="sr-Cyrl-RS" altLang="en-US" sz="2600" smtClean="0"/>
              <a:t>оторика ДЕ</a:t>
            </a:r>
            <a:r>
              <a:rPr lang="sr-Latn-CS" altLang="en-US" sz="2600" smtClean="0"/>
              <a:t> 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4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Атаксија</a:t>
            </a:r>
            <a:r>
              <a:rPr lang="sr-Latn-CS" altLang="en-US" sz="2600" smtClean="0"/>
              <a:t>                 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Сензибилитет</a:t>
            </a:r>
            <a:r>
              <a:rPr lang="sr-Latn-CS" altLang="en-US" sz="2600" smtClean="0"/>
              <a:t>                   2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Говор</a:t>
            </a:r>
            <a:r>
              <a:rPr lang="sr-Latn-CS" altLang="en-US" sz="2600" smtClean="0"/>
              <a:t>                               </a:t>
            </a:r>
            <a:r>
              <a:rPr lang="sr-Cyrl-RS" altLang="en-US" sz="2600" smtClean="0"/>
              <a:t>  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Дизартрија</a:t>
            </a:r>
            <a:r>
              <a:rPr lang="sr-Latn-CS" altLang="en-US" sz="2600" smtClean="0"/>
              <a:t>            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Неглект</a:t>
            </a:r>
            <a:r>
              <a:rPr lang="sr-Latn-CS" altLang="en-US" sz="2600" smtClean="0"/>
              <a:t>                            </a:t>
            </a:r>
            <a:r>
              <a:rPr lang="sr-Cyrl-RS" altLang="en-US" sz="2600" smtClean="0"/>
              <a:t>  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None/>
            </a:pPr>
            <a:r>
              <a:rPr lang="sr-Latn-CS" altLang="en-US" sz="2600" smtClean="0"/>
              <a:t>                     </a:t>
            </a:r>
            <a:r>
              <a:rPr lang="sr-Cyrl-RS" altLang="en-US" sz="2600" smtClean="0"/>
              <a:t>укупно</a:t>
            </a:r>
            <a:r>
              <a:rPr lang="sr-Latn-CS" altLang="en-US" sz="2600" smtClean="0"/>
              <a:t>                </a:t>
            </a:r>
            <a:r>
              <a:rPr lang="sr-Cyrl-RS" altLang="en-US" sz="2600" smtClean="0"/>
              <a:t>   </a:t>
            </a:r>
            <a:r>
              <a:rPr lang="sr-Latn-CS" altLang="en-US" sz="2600" smtClean="0">
                <a:solidFill>
                  <a:srgbClr val="C00000"/>
                </a:solidFill>
              </a:rPr>
              <a:t> 9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Latn-CS" altLang="en-US" sz="2600" smtClean="0">
                <a:solidFill>
                  <a:srgbClr val="C00000"/>
                </a:solidFill>
              </a:rPr>
              <a:t>                     </a:t>
            </a:r>
            <a:endParaRPr lang="en-US" altLang="en-US" sz="26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smtClean="0">
                <a:latin typeface="Comic Sans MS" panose="030F0702030302020204" pitchFamily="66" charset="0"/>
              </a:rPr>
              <a:t>10</a:t>
            </a:r>
            <a:r>
              <a:rPr lang="sr-Latn-CS" altLang="en-US" baseline="30000" smtClean="0">
                <a:latin typeface="Comic Sans MS" panose="030F0702030302020204" pitchFamily="66" charset="0"/>
              </a:rPr>
              <a:t>45</a:t>
            </a:r>
          </a:p>
        </p:txBody>
      </p:sp>
      <p:sp>
        <p:nvSpPr>
          <p:cNvPr id="122883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250825" y="1690688"/>
            <a:ext cx="9144000" cy="50958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600" smtClean="0"/>
              <a:t>Пацијент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долази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КТ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прегледа</a:t>
            </a:r>
            <a:endParaRPr lang="sr-Latn-CS" altLang="en-US" sz="2600" smtClean="0"/>
          </a:p>
          <a:p>
            <a:r>
              <a:rPr lang="sr-Cyrl-CS" altLang="en-US" sz="2600" smtClean="0"/>
              <a:t>Ендокранијално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супратенторијално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паријето-окципитално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нивоу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кортекса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лево,</a:t>
            </a:r>
            <a:r>
              <a:rPr lang="sr-Latn-CS" altLang="en-US" sz="2600" smtClean="0"/>
              <a:t> </a:t>
            </a:r>
            <a:r>
              <a:rPr lang="sr-Cyrl-RS" altLang="en-US" sz="2600" smtClean="0"/>
              <a:t>и</a:t>
            </a:r>
            <a:r>
              <a:rPr lang="sr-Cyrl-CS" altLang="en-US" sz="2600" smtClean="0"/>
              <a:t>схемијска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инфарктна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промена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глиозом</a:t>
            </a:r>
            <a:r>
              <a:rPr lang="sr-Latn-CS" altLang="en-US" sz="2600" smtClean="0"/>
              <a:t> (</a:t>
            </a:r>
            <a:r>
              <a:rPr lang="sr-Cyrl-CS" altLang="en-US" sz="2600" smtClean="0"/>
              <a:t>старијег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датума</a:t>
            </a:r>
            <a:r>
              <a:rPr lang="sr-Latn-CS" altLang="en-US" sz="2600" smtClean="0"/>
              <a:t>)</a:t>
            </a:r>
          </a:p>
          <a:p>
            <a:endParaRPr lang="sr-Latn-CS" altLang="en-US" sz="2600" smtClean="0"/>
          </a:p>
          <a:p>
            <a:r>
              <a:rPr lang="sr-Cyrl-CS" altLang="en-US" sz="2600" smtClean="0"/>
              <a:t>Нема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евидентних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знакова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акутне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исхемије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као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интракранијалне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хеморагије</a:t>
            </a:r>
            <a:endParaRPr lang="sr-Latn-CS" altLang="en-US" sz="2600" smtClean="0"/>
          </a:p>
          <a:p>
            <a:endParaRPr lang="sr-Latn-CS" altLang="en-US" sz="2600" smtClean="0"/>
          </a:p>
          <a:p>
            <a:r>
              <a:rPr lang="sr-Cyrl-CS" altLang="en-US" sz="2600" smtClean="0"/>
              <a:t>Инфратенторијално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медиосагитално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уз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маломождани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тенторијум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присутна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арахноидна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циста</a:t>
            </a:r>
            <a:r>
              <a:rPr lang="sr-Latn-CS" altLang="en-US" sz="2600" smtClean="0"/>
              <a:t>, 30x24 </a:t>
            </a:r>
            <a:r>
              <a:rPr lang="sr-Cyrl-CS" altLang="en-US" sz="2600" smtClean="0"/>
              <a:t>мм</a:t>
            </a:r>
            <a:r>
              <a:rPr lang="sr-Latn-CS" altLang="en-US" sz="2600" smtClean="0"/>
              <a:t> </a:t>
            </a:r>
          </a:p>
          <a:p>
            <a:endParaRPr lang="sr-Latn-CS" altLang="en-US" sz="2600" smtClean="0"/>
          </a:p>
          <a:p>
            <a:r>
              <a:rPr lang="sr-Cyrl-CS" altLang="en-US" sz="2600" smtClean="0"/>
              <a:t>Коморни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систем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правилан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лако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асиметричан</a:t>
            </a:r>
            <a:r>
              <a:rPr lang="sr-Latn-CS" altLang="en-US" sz="2600" smtClean="0"/>
              <a:t> 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r>
              <a:rPr lang="sr-Latn-CS" altLang="en-US" sz="4000" smtClean="0">
                <a:latin typeface="Comic Sans MS" panose="030F0702030302020204" pitchFamily="66" charset="0"/>
              </a:rPr>
              <a:t>NIHSS </a:t>
            </a:r>
            <a:r>
              <a:rPr lang="sr-Latn-CS" altLang="en-US" smtClean="0">
                <a:latin typeface="Comic Sans MS" panose="030F0702030302020204" pitchFamily="66" charset="0"/>
              </a:rPr>
              <a:t>10</a:t>
            </a:r>
            <a:r>
              <a:rPr lang="sr-Latn-CS" altLang="en-US" baseline="30000" smtClean="0">
                <a:latin typeface="Comic Sans MS" panose="030F0702030302020204" pitchFamily="66" charset="0"/>
              </a:rPr>
              <a:t>45</a:t>
            </a:r>
            <a:endParaRPr lang="en-US" altLang="en-US" baseline="30000" smtClean="0">
              <a:latin typeface="Comic Sans MS" panose="030F0702030302020204" pitchFamily="66" charset="0"/>
            </a:endParaRPr>
          </a:p>
        </p:txBody>
      </p:sp>
      <p:sp>
        <p:nvSpPr>
          <p:cNvPr id="12390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457200" y="1125538"/>
            <a:ext cx="8229600" cy="5472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Свест</a:t>
            </a:r>
            <a:r>
              <a:rPr lang="sr-Latn-CS" altLang="en-US" sz="2600" smtClean="0"/>
              <a:t>                     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Покрети булбуса</a:t>
            </a:r>
            <a:r>
              <a:rPr lang="sr-Latn-CS" altLang="en-US" sz="2600" smtClean="0"/>
              <a:t>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ШВП</a:t>
            </a:r>
            <a:r>
              <a:rPr lang="sr-Latn-CS" altLang="en-US" sz="2600" smtClean="0"/>
              <a:t>                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1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Мимична моторика</a:t>
            </a:r>
            <a:r>
              <a:rPr lang="sr-Latn-CS" altLang="en-US" sz="2600" smtClean="0"/>
              <a:t>       1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Моторика ГЕ</a:t>
            </a:r>
            <a:r>
              <a:rPr lang="sr-Latn-CS" altLang="en-US" sz="2600" smtClean="0"/>
              <a:t>                    3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Моторика ДЕ</a:t>
            </a:r>
            <a:r>
              <a:rPr lang="sr-Latn-CS" altLang="en-US" sz="2600" smtClean="0"/>
              <a:t>                   4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Атаксија</a:t>
            </a:r>
            <a:r>
              <a:rPr lang="sr-Latn-CS" altLang="en-US" sz="2600" smtClean="0"/>
              <a:t>                           </a:t>
            </a:r>
            <a:r>
              <a:rPr lang="sr-Cyrl-RS" altLang="en-US" sz="2600" smtClean="0"/>
              <a:t> 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Сензибилитет</a:t>
            </a:r>
            <a:r>
              <a:rPr lang="sr-Latn-CS" altLang="en-US" sz="2600" smtClean="0"/>
              <a:t>                  2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Говор</a:t>
            </a:r>
            <a:r>
              <a:rPr lang="sr-Latn-CS" altLang="en-US" sz="2600" smtClean="0"/>
              <a:t>               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Дизартрија</a:t>
            </a:r>
            <a:r>
              <a:rPr lang="sr-Latn-CS" altLang="en-US" sz="2600" smtClean="0"/>
              <a:t>    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Неглект</a:t>
            </a:r>
            <a:r>
              <a:rPr lang="sr-Latn-CS" altLang="en-US" sz="2600" smtClean="0"/>
              <a:t>                           </a:t>
            </a:r>
            <a:r>
              <a:rPr lang="sr-Cyrl-RS" altLang="en-US" sz="2600" smtClean="0"/>
              <a:t>   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None/>
            </a:pPr>
            <a:r>
              <a:rPr lang="sr-Latn-CS" altLang="en-US" sz="2600" smtClean="0"/>
              <a:t>                     </a:t>
            </a:r>
            <a:r>
              <a:rPr lang="sr-Cyrl-RS" altLang="en-US" sz="2600" smtClean="0"/>
              <a:t>укупно</a:t>
            </a:r>
            <a:r>
              <a:rPr lang="sr-Latn-CS" altLang="en-US" sz="2600" smtClean="0"/>
              <a:t>              </a:t>
            </a:r>
            <a:r>
              <a:rPr lang="sr-Cyrl-RS" altLang="en-US" sz="2600" smtClean="0"/>
              <a:t>    </a:t>
            </a:r>
            <a:r>
              <a:rPr lang="sr-Latn-CS" altLang="en-US" sz="2600" b="1" smtClean="0">
                <a:solidFill>
                  <a:srgbClr val="C00000"/>
                </a:solidFill>
              </a:rPr>
              <a:t> 11 </a:t>
            </a:r>
            <a:r>
              <a:rPr lang="sr-Latn-CS" altLang="en-US" sz="2600" smtClean="0">
                <a:solidFill>
                  <a:srgbClr val="C00000"/>
                </a:solidFill>
              </a:rPr>
              <a:t>                     </a:t>
            </a:r>
            <a:endParaRPr lang="en-US" altLang="en-US" sz="26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smtClean="0">
                <a:latin typeface="Comic Sans MS" panose="030F0702030302020204" pitchFamily="66" charset="0"/>
              </a:rPr>
              <a:t>11</a:t>
            </a:r>
            <a:r>
              <a:rPr lang="sr-Latn-CS" altLang="en-US" baseline="30000" smtClean="0">
                <a:latin typeface="Comic Sans MS" panose="030F0702030302020204" pitchFamily="66" charset="0"/>
              </a:rPr>
              <a:t>15</a:t>
            </a:r>
          </a:p>
        </p:txBody>
      </p:sp>
      <p:sp>
        <p:nvSpPr>
          <p:cNvPr id="12493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250825" y="1905000"/>
            <a:ext cx="8642350" cy="41148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RS" altLang="en-US" sz="2600" smtClean="0"/>
              <a:t>Налаз кардиолога</a:t>
            </a:r>
            <a:r>
              <a:rPr lang="sr-Latn-CS" altLang="en-US" sz="2600" smtClean="0"/>
              <a:t> – HTA, St post IM aa VI, Cor hypertensivum</a:t>
            </a:r>
          </a:p>
          <a:p>
            <a:endParaRPr lang="sr-Latn-CS" altLang="en-US" sz="2600" smtClean="0"/>
          </a:p>
          <a:p>
            <a:r>
              <a:rPr lang="sr-Latn-CS" altLang="en-US" sz="2600" smtClean="0"/>
              <a:t>TA 180/100</a:t>
            </a:r>
          </a:p>
          <a:p>
            <a:endParaRPr lang="sr-Latn-CS" altLang="en-US" sz="2600" smtClean="0"/>
          </a:p>
          <a:p>
            <a:r>
              <a:rPr lang="sr-Latn-CS" altLang="en-US" sz="2600" smtClean="0"/>
              <a:t>K</a:t>
            </a:r>
            <a:r>
              <a:rPr lang="sr-Cyrl-RS" altLang="en-US" sz="2600" smtClean="0"/>
              <a:t>КС</a:t>
            </a:r>
            <a:r>
              <a:rPr lang="sr-Latn-CS" altLang="en-US" sz="2600" smtClean="0"/>
              <a:t> i a</a:t>
            </a:r>
            <a:r>
              <a:rPr lang="sr-Cyrl-RS" altLang="en-US" sz="2600" smtClean="0"/>
              <a:t>ПТТ</a:t>
            </a:r>
            <a:r>
              <a:rPr lang="sr-Latn-CS" altLang="en-US" sz="2600" smtClean="0"/>
              <a:t> </a:t>
            </a:r>
            <a:r>
              <a:rPr lang="sr-Cyrl-RS" altLang="en-US" sz="2600" smtClean="0"/>
              <a:t>уредни</a:t>
            </a:r>
            <a:endParaRPr lang="sr-Latn-CS" altLang="en-US" sz="2600" smtClean="0"/>
          </a:p>
          <a:p>
            <a:endParaRPr lang="sr-Latn-CS" altLang="en-US" sz="2600" smtClean="0"/>
          </a:p>
          <a:p>
            <a:r>
              <a:rPr lang="sr-Latn-CS" altLang="en-US" sz="2600" smtClean="0"/>
              <a:t>TT - 70 </a:t>
            </a:r>
            <a:r>
              <a:rPr lang="sr-Cyrl-RS" altLang="en-US" sz="2600" smtClean="0"/>
              <a:t>кг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endParaRPr lang="en-US" altLang="en-US" sz="2400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r>
              <a:rPr lang="sr-Latn-CS" altLang="en-US" sz="4000" smtClean="0">
                <a:latin typeface="Comic Sans MS" panose="030F0702030302020204" pitchFamily="66" charset="0"/>
              </a:rPr>
              <a:t>NIHSS </a:t>
            </a:r>
            <a:r>
              <a:rPr lang="sr-Latn-CS" altLang="en-US" smtClean="0">
                <a:latin typeface="Comic Sans MS" panose="030F0702030302020204" pitchFamily="66" charset="0"/>
              </a:rPr>
              <a:t>11</a:t>
            </a:r>
            <a:r>
              <a:rPr lang="sr-Latn-CS" altLang="en-US" baseline="30000" smtClean="0">
                <a:latin typeface="Comic Sans MS" panose="030F0702030302020204" pitchFamily="66" charset="0"/>
              </a:rPr>
              <a:t>15</a:t>
            </a:r>
            <a:endParaRPr lang="en-US" altLang="en-US" baseline="30000" smtClean="0">
              <a:latin typeface="Comic Sans MS" panose="030F0702030302020204" pitchFamily="66" charset="0"/>
            </a:endParaRPr>
          </a:p>
        </p:txBody>
      </p:sp>
      <p:sp>
        <p:nvSpPr>
          <p:cNvPr id="12595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457200" y="1125538"/>
            <a:ext cx="8229600" cy="5472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Свест</a:t>
            </a:r>
            <a:r>
              <a:rPr lang="sr-Latn-CS" altLang="en-US" sz="2600" smtClean="0"/>
              <a:t>                    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Покрети булбуса</a:t>
            </a:r>
            <a:r>
              <a:rPr lang="sr-Latn-CS" altLang="en-US" sz="2600" smtClean="0"/>
              <a:t>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ШВП</a:t>
            </a:r>
            <a:r>
              <a:rPr lang="sr-Latn-CS" altLang="en-US" sz="2600" smtClean="0"/>
              <a:t>                                  1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Мимична моторика</a:t>
            </a:r>
            <a:r>
              <a:rPr lang="sr-Latn-CS" altLang="en-US" sz="2600" smtClean="0"/>
              <a:t>      2</a:t>
            </a:r>
          </a:p>
          <a:p>
            <a:pPr marL="609600" indent="-609600">
              <a:buFontTx/>
              <a:buAutoNum type="arabicPeriod"/>
            </a:pPr>
            <a:r>
              <a:rPr lang="sr-Latn-CS" altLang="en-US" sz="2600" smtClean="0"/>
              <a:t>M</a:t>
            </a:r>
            <a:r>
              <a:rPr lang="sr-Cyrl-RS" altLang="en-US" sz="2600" smtClean="0"/>
              <a:t>оторика ГЕ</a:t>
            </a:r>
            <a:r>
              <a:rPr lang="sr-Latn-CS" altLang="en-US" sz="2600" smtClean="0"/>
              <a:t>                   4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Моторика ДЕ</a:t>
            </a:r>
            <a:r>
              <a:rPr lang="sr-Latn-CS" altLang="en-US" sz="2600" smtClean="0"/>
              <a:t>                  4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Атаксија</a:t>
            </a:r>
            <a:r>
              <a:rPr lang="sr-Latn-CS" altLang="en-US" sz="2600" smtClean="0"/>
              <a:t>                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Сензибилитет</a:t>
            </a:r>
            <a:r>
              <a:rPr lang="sr-Latn-CS" altLang="en-US" sz="2600" smtClean="0"/>
              <a:t>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2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Говор</a:t>
            </a:r>
            <a:r>
              <a:rPr lang="sr-Latn-CS" altLang="en-US" sz="2600" smtClean="0"/>
              <a:t>               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Дизартрија</a:t>
            </a:r>
            <a:r>
              <a:rPr lang="sr-Latn-CS" altLang="en-US" sz="2600" smtClean="0"/>
              <a:t>           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Неглект</a:t>
            </a:r>
            <a:r>
              <a:rPr lang="sr-Latn-CS" altLang="en-US" sz="2600" smtClean="0"/>
              <a:t>                            </a:t>
            </a:r>
            <a:r>
              <a:rPr lang="sr-Cyrl-RS" altLang="en-US" sz="2600" smtClean="0"/>
              <a:t> 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None/>
            </a:pPr>
            <a:r>
              <a:rPr lang="sr-Latn-CS" altLang="en-US" sz="2600" smtClean="0"/>
              <a:t>                     </a:t>
            </a:r>
            <a:r>
              <a:rPr lang="sr-Cyrl-RS" altLang="en-US" sz="2600" smtClean="0"/>
              <a:t>укупно</a:t>
            </a:r>
            <a:r>
              <a:rPr lang="sr-Latn-CS" altLang="en-US" sz="2600" smtClean="0"/>
              <a:t>               </a:t>
            </a:r>
            <a:r>
              <a:rPr lang="sr-Cyrl-RS" altLang="en-US" sz="2600" smtClean="0"/>
              <a:t>  </a:t>
            </a:r>
            <a:r>
              <a:rPr lang="sr-Latn-CS" altLang="en-US" sz="2600" smtClean="0">
                <a:solidFill>
                  <a:srgbClr val="C00000"/>
                </a:solidFill>
              </a:rPr>
              <a:t>13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Latn-CS" altLang="en-US" sz="2600" smtClean="0"/>
              <a:t>                     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mtClean="0">
                <a:latin typeface="Comic Sans MS" panose="030F0702030302020204" pitchFamily="66" charset="0"/>
              </a:rPr>
              <a:t>Одлука</a:t>
            </a:r>
            <a:r>
              <a:rPr lang="sr-Latn-CS" altLang="en-US" smtClean="0"/>
              <a:t> </a:t>
            </a:r>
          </a:p>
        </p:txBody>
      </p:sp>
      <p:sp>
        <p:nvSpPr>
          <p:cNvPr id="126979" name="Rectangle 3"/>
          <p:cNvSpPr>
            <a:spLocks noGrp="1" noRot="1" noChangeArrowheads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600" smtClean="0"/>
              <a:t>Задовољени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инклузиони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критеријуми</a:t>
            </a:r>
            <a:endParaRPr lang="sr-Latn-CS" altLang="en-US" sz="2600" smtClean="0"/>
          </a:p>
          <a:p>
            <a:endParaRPr lang="sr-Latn-CS" altLang="en-US" sz="2600" smtClean="0"/>
          </a:p>
          <a:p>
            <a:r>
              <a:rPr lang="sr-Cyrl-CS" altLang="en-US" sz="2600" smtClean="0"/>
              <a:t>Задовољени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ексклузиони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критеријуми</a:t>
            </a:r>
            <a:endParaRPr lang="sr-Latn-CS" altLang="en-US" sz="2600" smtClean="0"/>
          </a:p>
          <a:p>
            <a:endParaRPr lang="sr-Latn-CS" altLang="en-US" sz="2600" smtClean="0"/>
          </a:p>
          <a:p>
            <a:r>
              <a:rPr lang="sr-Cyrl-CS" altLang="en-US" sz="2600" smtClean="0"/>
              <a:t>Пацијент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пристао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да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прими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терапију</a:t>
            </a:r>
            <a:endParaRPr lang="sr-Latn-CS" altLang="en-US" sz="2600" smtClean="0"/>
          </a:p>
          <a:p>
            <a:endParaRPr lang="sr-Latn-CS" altLang="en-US" sz="2600" smtClean="0"/>
          </a:p>
          <a:p>
            <a:r>
              <a:rPr lang="sr-Cyrl-CS" altLang="en-US" sz="2600" smtClean="0"/>
              <a:t>Породица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сложила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терапијом.......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endParaRPr lang="sr-Latn-CS" altLang="en-US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smtClean="0">
                <a:latin typeface="Comic Sans MS" panose="030F0702030302020204" pitchFamily="66" charset="0"/>
              </a:rPr>
              <a:t>11</a:t>
            </a:r>
            <a:r>
              <a:rPr lang="sr-Latn-CS" altLang="en-US" baseline="30000" smtClean="0">
                <a:latin typeface="Comic Sans MS" panose="030F0702030302020204" pitchFamily="66" charset="0"/>
              </a:rPr>
              <a:t>30</a:t>
            </a:r>
          </a:p>
        </p:txBody>
      </p:sp>
      <p:sp>
        <p:nvSpPr>
          <p:cNvPr id="128003" name="Rectangle 3"/>
          <p:cNvSpPr>
            <a:spLocks noGrp="1" noRot="1" noChangeArrowheads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RS" altLang="en-US" sz="2600" smtClean="0"/>
              <a:t>Ординирано </a:t>
            </a:r>
            <a:r>
              <a:rPr lang="sr-Latn-CS" altLang="en-US" sz="2600" smtClean="0"/>
              <a:t>63</a:t>
            </a:r>
            <a:r>
              <a:rPr lang="sr-Cyrl-RS" altLang="en-US" sz="2600" smtClean="0"/>
              <a:t>мг</a:t>
            </a:r>
            <a:r>
              <a:rPr lang="sr-Latn-CS" altLang="en-US" sz="2600" smtClean="0"/>
              <a:t> Actylise </a:t>
            </a:r>
            <a:r>
              <a:rPr lang="sr-Cyrl-RS" altLang="en-US" sz="2600" smtClean="0"/>
              <a:t>(0,9г на кк/ТТ)</a:t>
            </a:r>
            <a:endParaRPr lang="en-US" altLang="en-US" sz="2600" smtClean="0"/>
          </a:p>
          <a:p>
            <a:pPr>
              <a:buFont typeface="Wingdings" panose="05000000000000000000" pitchFamily="2" charset="2"/>
              <a:buNone/>
            </a:pPr>
            <a:endParaRPr lang="sr-Latn-CS" altLang="en-US" sz="2600" smtClean="0"/>
          </a:p>
          <a:p>
            <a:r>
              <a:rPr lang="sr-Cyrl-RS" altLang="en-US" sz="2600" smtClean="0"/>
              <a:t>Болус</a:t>
            </a:r>
            <a:r>
              <a:rPr lang="sr-Latn-CS" altLang="en-US" sz="2600" smtClean="0"/>
              <a:t> 6 </a:t>
            </a:r>
            <a:r>
              <a:rPr lang="sr-Cyrl-RS" altLang="en-US" sz="2600" smtClean="0"/>
              <a:t>мг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endParaRPr lang="sr-Latn-CS" altLang="en-US" sz="2600" smtClean="0"/>
          </a:p>
          <a:p>
            <a:r>
              <a:rPr lang="sr-Latn-CS" altLang="en-US" sz="2600" smtClean="0"/>
              <a:t>11</a:t>
            </a:r>
            <a:r>
              <a:rPr lang="sr-Latn-CS" altLang="en-US" sz="2600" baseline="30000" smtClean="0"/>
              <a:t>35</a:t>
            </a:r>
            <a:r>
              <a:rPr lang="sr-Latn-CS" altLang="en-US" sz="2600" smtClean="0"/>
              <a:t> </a:t>
            </a:r>
            <a:r>
              <a:rPr lang="sr-Cyrl-RS" altLang="en-US" sz="2600" smtClean="0"/>
              <a:t>инфузија</a:t>
            </a:r>
            <a:r>
              <a:rPr lang="sr-Latn-CS" altLang="en-US" sz="2600" smtClean="0"/>
              <a:t> 57 </a:t>
            </a:r>
            <a:r>
              <a:rPr lang="sr-Cyrl-RS" altLang="en-US" sz="2600" smtClean="0"/>
              <a:t>мг у</a:t>
            </a:r>
            <a:r>
              <a:rPr lang="sr-Latn-CS" altLang="en-US" sz="2600" smtClean="0"/>
              <a:t> 0,9% NaCl </a:t>
            </a:r>
            <a:r>
              <a:rPr lang="sr-Cyrl-RS" altLang="en-US" sz="2600" smtClean="0"/>
              <a:t>у току</a:t>
            </a:r>
            <a:r>
              <a:rPr lang="sr-Latn-CS" altLang="en-US" sz="2600" smtClean="0"/>
              <a:t> 60 </a:t>
            </a:r>
            <a:r>
              <a:rPr lang="sr-Cyrl-RS" altLang="en-US" sz="2600" smtClean="0"/>
              <a:t>минута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</a:t>
            </a:r>
          </a:p>
          <a:p>
            <a:endParaRPr lang="en-US" altLang="en-US" sz="2400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smtClean="0">
                <a:latin typeface="Comic Sans MS" panose="030F0702030302020204" pitchFamily="66" charset="0"/>
              </a:rPr>
              <a:t>11</a:t>
            </a:r>
            <a:r>
              <a:rPr lang="sr-Latn-CS" altLang="en-US" baseline="30000" smtClean="0">
                <a:latin typeface="Comic Sans MS" panose="030F0702030302020204" pitchFamily="66" charset="0"/>
              </a:rPr>
              <a:t>50</a:t>
            </a:r>
          </a:p>
        </p:txBody>
      </p:sp>
      <p:sp>
        <p:nvSpPr>
          <p:cNvPr id="129027" name="Rectangle 3"/>
          <p:cNvSpPr>
            <a:spLocks noGrp="1" noRot="1" noChangeArrowheads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Latn-CS" altLang="en-US" sz="2800" smtClean="0"/>
              <a:t>TA 170/100</a:t>
            </a:r>
          </a:p>
          <a:p>
            <a:r>
              <a:rPr lang="sr-Cyrl-RS" altLang="en-US" sz="2800" smtClean="0"/>
              <a:t>Фр</a:t>
            </a:r>
            <a:r>
              <a:rPr lang="sr-Latn-CS" altLang="en-US" sz="2800" smtClean="0"/>
              <a:t> 75/</a:t>
            </a:r>
            <a:r>
              <a:rPr lang="sr-Cyrl-RS" altLang="en-US" sz="2800" smtClean="0"/>
              <a:t>мин</a:t>
            </a:r>
            <a:endParaRPr lang="sr-Latn-CS" altLang="en-US" sz="2800" smtClean="0"/>
          </a:p>
          <a:p>
            <a:pPr>
              <a:buFont typeface="Wingdings" panose="05000000000000000000" pitchFamily="2" charset="2"/>
              <a:buNone/>
            </a:pPr>
            <a:endParaRPr lang="sr-Latn-CS" altLang="en-US" sz="2800" smtClean="0"/>
          </a:p>
          <a:p>
            <a:r>
              <a:rPr lang="sr-Latn-CS" altLang="en-US" sz="2800" smtClean="0"/>
              <a:t>NIHSS    - 13</a:t>
            </a:r>
            <a:endParaRPr lang="en-US" altLang="en-US" sz="2800" baseline="30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1063"/>
          </a:xfrm>
        </p:spPr>
        <p:txBody>
          <a:bodyPr/>
          <a:lstStyle/>
          <a:p>
            <a:r>
              <a:rPr lang="sr-Cyrl-CS" altLang="en-US" sz="4400" smtClean="0">
                <a:latin typeface="Comic Sans MS" panose="030F0702030302020204" pitchFamily="66" charset="0"/>
              </a:rPr>
              <a:t>Исхемија</a:t>
            </a:r>
            <a:r>
              <a:rPr lang="sr-Latn-CS" altLang="en-US" sz="4400" smtClean="0">
                <a:latin typeface="Comic Sans MS" panose="030F0702030302020204" pitchFamily="66" charset="0"/>
              </a:rPr>
              <a:t> </a:t>
            </a:r>
            <a:r>
              <a:rPr lang="sr-Cyrl-CS" altLang="en-US" sz="4400" smtClean="0">
                <a:latin typeface="Comic Sans MS" panose="030F0702030302020204" pitchFamily="66" charset="0"/>
              </a:rPr>
              <a:t>мозга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0" y="1700213"/>
            <a:ext cx="9144000" cy="39608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sr-Cyrl-CS" altLang="en-US" sz="2800" smtClean="0"/>
              <a:t>Прекид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циркулације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бар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у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једном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делу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мозга</a:t>
            </a:r>
            <a:endParaRPr lang="sr-Latn-CS" altLang="en-US" sz="2800" smtClean="0"/>
          </a:p>
          <a:p>
            <a:pPr>
              <a:lnSpc>
                <a:spcPct val="80000"/>
              </a:lnSpc>
            </a:pPr>
            <a:r>
              <a:rPr lang="sr-Cyrl-CS" altLang="en-US" sz="2800" smtClean="0"/>
              <a:t>Недостатак</a:t>
            </a:r>
            <a:r>
              <a:rPr lang="sr-Latn-CS" altLang="en-US" sz="2800" smtClean="0"/>
              <a:t> </a:t>
            </a:r>
            <a:r>
              <a:rPr lang="sr-Cyrl-RS" altLang="en-US" sz="2800" smtClean="0"/>
              <a:t>О2</a:t>
            </a:r>
            <a:r>
              <a:rPr lang="sr-Latn-CS" altLang="en-US" sz="2800" smtClean="0"/>
              <a:t>, </a:t>
            </a:r>
            <a:r>
              <a:rPr lang="sr-Cyrl-CS" altLang="en-US" sz="2800" smtClean="0"/>
              <a:t>глукозе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и</a:t>
            </a:r>
            <a:r>
              <a:rPr lang="sr-Latn-CS" altLang="en-US" sz="2800" smtClean="0"/>
              <a:t> </a:t>
            </a:r>
            <a:r>
              <a:rPr lang="sr-Cyrl-RS" altLang="en-US" sz="2800" smtClean="0"/>
              <a:t>других неопходних </a:t>
            </a:r>
            <a:r>
              <a:rPr lang="sr-Cyrl-CS" altLang="en-US" sz="2800" smtClean="0"/>
              <a:t>састојака</a:t>
            </a:r>
            <a:endParaRPr lang="sr-Latn-CS" altLang="en-US" sz="2800" smtClean="0"/>
          </a:p>
          <a:p>
            <a:pPr>
              <a:lnSpc>
                <a:spcPct val="80000"/>
              </a:lnSpc>
            </a:pPr>
            <a:r>
              <a:rPr lang="sr-Cyrl-CS" altLang="en-US" sz="2800" smtClean="0"/>
              <a:t>Не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одводе</a:t>
            </a:r>
            <a:r>
              <a:rPr lang="sr-Latn-CS" altLang="en-US" sz="2800" smtClean="0"/>
              <a:t> </a:t>
            </a:r>
            <a:r>
              <a:rPr lang="sr-Cyrl-RS" altLang="en-US" sz="2800" smtClean="0"/>
              <a:t>се </a:t>
            </a:r>
            <a:r>
              <a:rPr lang="sr-Cyrl-CS" altLang="en-US" sz="2800" smtClean="0"/>
              <a:t>метаболички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продукти</a:t>
            </a:r>
            <a:endParaRPr lang="sr-Latn-CS" altLang="en-US" sz="2800" smtClean="0"/>
          </a:p>
          <a:p>
            <a:pPr>
              <a:lnSpc>
                <a:spcPct val="80000"/>
              </a:lnSpc>
            </a:pPr>
            <a:r>
              <a:rPr lang="sr-Cyrl-CS" altLang="en-US" sz="2800" smtClean="0"/>
              <a:t>Већ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након</a:t>
            </a:r>
            <a:r>
              <a:rPr lang="sr-Latn-CS" altLang="en-US" sz="2800" smtClean="0"/>
              <a:t> 30 </a:t>
            </a:r>
            <a:r>
              <a:rPr lang="sr-Cyrl-CS" altLang="en-US" sz="2800" smtClean="0"/>
              <a:t>с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поремећај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метаболизма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мозга</a:t>
            </a:r>
            <a:endParaRPr lang="sr-Latn-CS" altLang="en-US" sz="2800" smtClean="0"/>
          </a:p>
          <a:p>
            <a:pPr>
              <a:lnSpc>
                <a:spcPct val="80000"/>
              </a:lnSpc>
            </a:pPr>
            <a:r>
              <a:rPr lang="sr-Cyrl-CS" altLang="en-US" sz="2800" smtClean="0"/>
              <a:t>Након</a:t>
            </a:r>
            <a:r>
              <a:rPr lang="sr-Latn-CS" altLang="en-US" sz="2800" smtClean="0"/>
              <a:t> 60 </a:t>
            </a:r>
            <a:r>
              <a:rPr lang="sr-Cyrl-CS" altLang="en-US" sz="2800" smtClean="0"/>
              <a:t>с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поремећај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функције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неурона</a:t>
            </a:r>
            <a:endParaRPr lang="sr-Latn-CS" altLang="en-US" sz="2800" smtClean="0"/>
          </a:p>
          <a:p>
            <a:pPr>
              <a:lnSpc>
                <a:spcPct val="80000"/>
              </a:lnSpc>
            </a:pPr>
            <a:r>
              <a:rPr lang="sr-Cyrl-CS" altLang="en-US" sz="2800" smtClean="0"/>
              <a:t>Након</a:t>
            </a:r>
            <a:r>
              <a:rPr lang="sr-Latn-CS" altLang="en-US" sz="2800" smtClean="0"/>
              <a:t> 5 </a:t>
            </a:r>
            <a:r>
              <a:rPr lang="sr-Cyrl-CS" altLang="en-US" sz="2800" smtClean="0"/>
              <a:t>мин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аноксија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пореће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ланац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метаболичких</a:t>
            </a:r>
            <a:r>
              <a:rPr lang="sr-Latn-CS" altLang="en-US" sz="2800" smtClean="0"/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800" smtClean="0"/>
              <a:t>   </a:t>
            </a:r>
            <a:r>
              <a:rPr lang="sr-Cyrl-CS" altLang="en-US" sz="2800" smtClean="0"/>
              <a:t>поремећаја</a:t>
            </a:r>
            <a:r>
              <a:rPr lang="sr-Latn-CS" altLang="en-US" sz="2800" smtClean="0"/>
              <a:t> </a:t>
            </a:r>
            <a:r>
              <a:rPr lang="sr-Latn-CS" altLang="en-US" sz="2800" smtClean="0">
                <a:sym typeface="Symbol" panose="05050102010706020507" pitchFamily="18" charset="2"/>
              </a:rPr>
              <a:t> </a:t>
            </a:r>
            <a:r>
              <a:rPr lang="sr-Cyrl-CS" altLang="en-US" sz="2800" smtClean="0">
                <a:sym typeface="Symbol" panose="05050102010706020507" pitchFamily="18" charset="2"/>
              </a:rPr>
              <a:t>инфаркт</a:t>
            </a:r>
            <a:r>
              <a:rPr lang="sr-Latn-CS" altLang="en-US" sz="2800" smtClean="0">
                <a:sym typeface="Symbol" panose="05050102010706020507" pitchFamily="18" charset="2"/>
              </a:rPr>
              <a:t> </a:t>
            </a:r>
            <a:r>
              <a:rPr lang="sr-Cyrl-CS" altLang="en-US" sz="2800" smtClean="0">
                <a:sym typeface="Symbol" panose="05050102010706020507" pitchFamily="18" charset="2"/>
              </a:rPr>
              <a:t>мозга</a:t>
            </a:r>
            <a:endParaRPr lang="sr-Latn-CS" altLang="en-US" sz="2800" smtClean="0">
              <a:sym typeface="Symbol" panose="05050102010706020507" pitchFamily="18" charset="2"/>
            </a:endParaRPr>
          </a:p>
          <a:p>
            <a:pPr>
              <a:lnSpc>
                <a:spcPct val="80000"/>
              </a:lnSpc>
            </a:pPr>
            <a:r>
              <a:rPr lang="sr-Cyrl-CS" altLang="en-US" sz="2800" smtClean="0">
                <a:sym typeface="Symbol" panose="05050102010706020507" pitchFamily="18" charset="2"/>
              </a:rPr>
              <a:t>Ако</a:t>
            </a:r>
            <a:r>
              <a:rPr lang="sr-Latn-CS" altLang="en-US" sz="2800" smtClean="0">
                <a:sym typeface="Symbol" panose="05050102010706020507" pitchFamily="18" charset="2"/>
              </a:rPr>
              <a:t> </a:t>
            </a:r>
            <a:r>
              <a:rPr lang="sr-Cyrl-CS" altLang="en-US" sz="2800" smtClean="0">
                <a:sym typeface="Symbol" panose="05050102010706020507" pitchFamily="18" charset="2"/>
              </a:rPr>
              <a:t>се</a:t>
            </a:r>
            <a:r>
              <a:rPr lang="sr-Latn-CS" altLang="en-US" sz="2800" smtClean="0">
                <a:sym typeface="Symbol" panose="05050102010706020507" pitchFamily="18" charset="2"/>
              </a:rPr>
              <a:t> </a:t>
            </a:r>
            <a:r>
              <a:rPr lang="sr-Cyrl-CS" altLang="en-US" sz="2800" smtClean="0">
                <a:sym typeface="Symbol" panose="05050102010706020507" pitchFamily="18" charset="2"/>
              </a:rPr>
              <a:t>проток</a:t>
            </a:r>
            <a:r>
              <a:rPr lang="sr-Latn-CS" altLang="en-US" sz="2800" smtClean="0">
                <a:sym typeface="Symbol" panose="05050102010706020507" pitchFamily="18" charset="2"/>
              </a:rPr>
              <a:t> </a:t>
            </a:r>
            <a:r>
              <a:rPr lang="sr-Cyrl-CS" altLang="en-US" sz="2800" smtClean="0">
                <a:sym typeface="Symbol" panose="05050102010706020507" pitchFamily="18" charset="2"/>
              </a:rPr>
              <a:t>брзо</a:t>
            </a:r>
            <a:r>
              <a:rPr lang="sr-Latn-CS" altLang="en-US" sz="2800" smtClean="0">
                <a:sym typeface="Symbol" panose="05050102010706020507" pitchFamily="18" charset="2"/>
              </a:rPr>
              <a:t> </a:t>
            </a:r>
            <a:r>
              <a:rPr lang="sr-Cyrl-CS" altLang="en-US" sz="2800" smtClean="0">
                <a:sym typeface="Symbol" panose="05050102010706020507" pitchFamily="18" charset="2"/>
              </a:rPr>
              <a:t>успостави</a:t>
            </a:r>
            <a:r>
              <a:rPr lang="sr-Latn-CS" altLang="en-US" sz="2800" smtClean="0">
                <a:sym typeface="Symbol" panose="05050102010706020507" pitchFamily="18" charset="2"/>
              </a:rPr>
              <a:t>–</a:t>
            </a:r>
            <a:r>
              <a:rPr lang="sr-Cyrl-CS" altLang="en-US" sz="2800" smtClean="0">
                <a:sym typeface="Symbol" panose="05050102010706020507" pitchFamily="18" charset="2"/>
              </a:rPr>
              <a:t>оштећење</a:t>
            </a:r>
            <a:r>
              <a:rPr lang="sr-Latn-CS" altLang="en-US" sz="2800" smtClean="0">
                <a:sym typeface="Symbol" panose="05050102010706020507" pitchFamily="18" charset="2"/>
              </a:rPr>
              <a:t> </a:t>
            </a:r>
            <a:r>
              <a:rPr lang="sr-Cyrl-CS" altLang="en-US" sz="2800" smtClean="0">
                <a:sym typeface="Symbol" panose="05050102010706020507" pitchFamily="18" charset="2"/>
              </a:rPr>
              <a:t>реверзибилно</a:t>
            </a:r>
            <a:endParaRPr lang="sr-Latn-CS" altLang="en-US" sz="2800" smtClean="0"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700213"/>
          </a:xfrm>
        </p:spPr>
        <p:txBody>
          <a:bodyPr/>
          <a:lstStyle/>
          <a:p>
            <a:r>
              <a:rPr lang="sr-Latn-CS" altLang="en-US" sz="3600" smtClean="0">
                <a:latin typeface="Comic Sans MS" panose="030F0702030302020204" pitchFamily="66" charset="0"/>
              </a:rPr>
              <a:t>NIHSS 12</a:t>
            </a:r>
            <a:r>
              <a:rPr lang="sr-Latn-CS" altLang="en-US" sz="3600" baseline="30000" smtClean="0">
                <a:latin typeface="Comic Sans MS" panose="030F0702030302020204" pitchFamily="66" charset="0"/>
              </a:rPr>
              <a:t>05</a:t>
            </a:r>
            <a:br>
              <a:rPr lang="sr-Latn-CS" altLang="en-US" sz="3600" baseline="30000" smtClean="0">
                <a:latin typeface="Comic Sans MS" panose="030F0702030302020204" pitchFamily="66" charset="0"/>
              </a:rPr>
            </a:br>
            <a:r>
              <a:rPr lang="sr-Latn-CS" altLang="en-US" sz="3600" baseline="30000" smtClean="0">
                <a:latin typeface="Comic Sans MS" panose="030F0702030302020204" pitchFamily="66" charset="0"/>
              </a:rPr>
              <a:t/>
            </a:r>
            <a:br>
              <a:rPr lang="sr-Latn-CS" altLang="en-US" sz="3600" baseline="30000" smtClean="0">
                <a:latin typeface="Comic Sans MS" panose="030F0702030302020204" pitchFamily="66" charset="0"/>
              </a:rPr>
            </a:br>
            <a:r>
              <a:rPr lang="sr-Latn-CS" altLang="en-US" sz="3600" smtClean="0">
                <a:latin typeface="Comic Sans MS" panose="030F0702030302020204" pitchFamily="66" charset="0"/>
              </a:rPr>
              <a:t>TA 170/90, </a:t>
            </a:r>
            <a:r>
              <a:rPr lang="sr-Cyrl-RS" altLang="en-US" sz="3600" smtClean="0">
                <a:latin typeface="Comic Sans MS" panose="030F0702030302020204" pitchFamily="66" charset="0"/>
              </a:rPr>
              <a:t>фр</a:t>
            </a:r>
            <a:r>
              <a:rPr lang="sr-Latn-CS" altLang="en-US" sz="3600" smtClean="0">
                <a:latin typeface="Comic Sans MS" panose="030F0702030302020204" pitchFamily="66" charset="0"/>
              </a:rPr>
              <a:t> 75/</a:t>
            </a:r>
            <a:r>
              <a:rPr lang="sr-Cyrl-RS" altLang="en-US" sz="3600" smtClean="0">
                <a:latin typeface="Comic Sans MS" panose="030F0702030302020204" pitchFamily="66" charset="0"/>
              </a:rPr>
              <a:t>мин</a:t>
            </a:r>
            <a:endParaRPr lang="en-US" altLang="en-US" sz="3600" smtClean="0">
              <a:latin typeface="Comic Sans MS" panose="030F0702030302020204" pitchFamily="66" charset="0"/>
            </a:endParaRPr>
          </a:p>
        </p:txBody>
      </p:sp>
      <p:sp>
        <p:nvSpPr>
          <p:cNvPr id="13005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457200" y="1773238"/>
            <a:ext cx="8229600" cy="48244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Свест</a:t>
            </a:r>
            <a:r>
              <a:rPr lang="sr-Latn-CS" altLang="en-US" sz="2600" smtClean="0"/>
              <a:t>                            </a:t>
            </a:r>
            <a:r>
              <a:rPr lang="sr-Cyrl-RS" altLang="en-US" sz="2600" smtClean="0"/>
              <a:t>      </a:t>
            </a:r>
            <a:r>
              <a:rPr lang="sr-Latn-CS" altLang="en-US" sz="2600" smtClean="0"/>
              <a:t>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Покрети булбуса</a:t>
            </a:r>
            <a:r>
              <a:rPr lang="sr-Latn-CS" altLang="en-US" sz="2600" smtClean="0"/>
              <a:t>         </a:t>
            </a:r>
            <a:r>
              <a:rPr lang="sr-Cyrl-RS" altLang="en-US" sz="2600" smtClean="0"/>
              <a:t>    </a:t>
            </a:r>
            <a:r>
              <a:rPr lang="sr-Latn-CS" altLang="en-US" sz="2600" smtClean="0"/>
              <a:t>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ШВП</a:t>
            </a:r>
            <a:r>
              <a:rPr lang="sr-Latn-CS" altLang="en-US" sz="2600" smtClean="0"/>
              <a:t>                             </a:t>
            </a:r>
            <a:r>
              <a:rPr lang="sr-Cyrl-RS" altLang="en-US" sz="2600" smtClean="0"/>
              <a:t>       </a:t>
            </a:r>
            <a:r>
              <a:rPr lang="sr-Latn-CS" altLang="en-US" sz="2600" smtClean="0"/>
              <a:t>1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Мимична моторика</a:t>
            </a:r>
            <a:r>
              <a:rPr lang="sr-Latn-CS" altLang="en-US" sz="2600" smtClean="0"/>
              <a:t>      </a:t>
            </a:r>
            <a:r>
              <a:rPr lang="sr-Cyrl-RS" altLang="en-US" sz="2600" smtClean="0"/>
              <a:t>  </a:t>
            </a:r>
            <a:r>
              <a:rPr lang="sr-Latn-CS" altLang="en-US" sz="2600" smtClean="0"/>
              <a:t>1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Моторика ГЕ</a:t>
            </a:r>
            <a:r>
              <a:rPr lang="sr-Latn-CS" altLang="en-US" sz="2600" smtClean="0"/>
              <a:t>                 </a:t>
            </a:r>
            <a:r>
              <a:rPr lang="sr-Cyrl-RS" altLang="en-US" sz="2600" smtClean="0"/>
              <a:t>    </a:t>
            </a:r>
            <a:r>
              <a:rPr lang="sr-Latn-CS" altLang="en-US" sz="2600" smtClean="0"/>
              <a:t>2</a:t>
            </a:r>
            <a:r>
              <a:rPr lang="sr-Cyrl-RS" altLang="en-US" sz="2600" smtClean="0"/>
              <a:t>    </a:t>
            </a:r>
            <a:endParaRPr lang="sr-Latn-CS" altLang="en-US" sz="2600" smtClean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Моторика ДЕ</a:t>
            </a:r>
            <a:r>
              <a:rPr lang="sr-Latn-CS" altLang="en-US" sz="2600" smtClean="0"/>
              <a:t>                    4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Атаксија</a:t>
            </a:r>
            <a:r>
              <a:rPr lang="sr-Latn-CS" altLang="en-US" sz="2600" smtClean="0"/>
              <a:t>           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Сензибилитет</a:t>
            </a:r>
            <a:r>
              <a:rPr lang="sr-Latn-CS" altLang="en-US" sz="2600" smtClean="0"/>
              <a:t>                   2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Говор</a:t>
            </a:r>
            <a:r>
              <a:rPr lang="sr-Latn-CS" altLang="en-US" sz="2600" smtClean="0"/>
              <a:t>                                 </a:t>
            </a:r>
            <a:r>
              <a:rPr lang="sr-Cyrl-RS" altLang="en-US" sz="2600" smtClean="0"/>
              <a:t>  </a:t>
            </a:r>
            <a:r>
              <a:rPr lang="sr-Latn-CS" altLang="en-US" sz="2600" smtClean="0"/>
              <a:t>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Дизартрија</a:t>
            </a:r>
            <a:r>
              <a:rPr lang="sr-Latn-CS" altLang="en-US" sz="2600" smtClean="0"/>
              <a:t>                        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Неглект</a:t>
            </a:r>
            <a:r>
              <a:rPr lang="sr-Latn-CS" altLang="en-US" sz="2600" smtClean="0"/>
              <a:t>                           </a:t>
            </a:r>
            <a:r>
              <a:rPr lang="sr-Cyrl-RS" altLang="en-US" sz="2600" smtClean="0"/>
              <a:t>    </a:t>
            </a:r>
            <a:r>
              <a:rPr lang="sr-Latn-CS" altLang="en-US" sz="2600" smtClean="0"/>
              <a:t>0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sr-Latn-CS" altLang="en-US" sz="2600" smtClean="0"/>
              <a:t>                     </a:t>
            </a:r>
            <a:r>
              <a:rPr lang="sr-Cyrl-RS" altLang="en-US" sz="2600" smtClean="0"/>
              <a:t>укупно</a:t>
            </a:r>
            <a:r>
              <a:rPr lang="sr-Latn-CS" altLang="en-US" sz="2600" smtClean="0"/>
              <a:t>              </a:t>
            </a:r>
            <a:r>
              <a:rPr lang="sr-Cyrl-RS" altLang="en-US" sz="2600" smtClean="0"/>
              <a:t>   </a:t>
            </a:r>
            <a:r>
              <a:rPr lang="sr-Latn-CS" altLang="en-US" sz="2600" smtClean="0"/>
              <a:t>  </a:t>
            </a:r>
            <a:r>
              <a:rPr lang="sr-Latn-CS" altLang="en-US" sz="2600" smtClean="0">
                <a:solidFill>
                  <a:srgbClr val="C00000"/>
                </a:solidFill>
              </a:rPr>
              <a:t>10</a:t>
            </a:r>
            <a:r>
              <a:rPr lang="sr-Latn-CS" altLang="en-US" sz="2600" b="1" smtClean="0">
                <a:solidFill>
                  <a:schemeClr val="hlink"/>
                </a:solidFill>
              </a:rPr>
              <a:t> </a:t>
            </a:r>
            <a:r>
              <a:rPr lang="sr-Latn-CS" altLang="en-US" sz="2600" smtClean="0"/>
              <a:t>                     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60363"/>
            <a:ext cx="8385175" cy="5969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3600" dirty="0" smtClean="0">
                <a:latin typeface="Comic Sans MS" pitchFamily="66" charset="0"/>
              </a:rPr>
              <a:t>NIHSS </a:t>
            </a:r>
            <a:r>
              <a:rPr lang="sr-Latn-CS" sz="4000" dirty="0" smtClean="0">
                <a:latin typeface="Comic Sans MS" pitchFamily="66" charset="0"/>
              </a:rPr>
              <a:t>12</a:t>
            </a:r>
            <a:r>
              <a:rPr lang="sr-Latn-CS" sz="4000" baseline="30000" dirty="0" smtClean="0">
                <a:latin typeface="Comic Sans MS" pitchFamily="66" charset="0"/>
              </a:rPr>
              <a:t>20</a:t>
            </a:r>
            <a:br>
              <a:rPr lang="sr-Latn-CS" sz="4000" baseline="30000" dirty="0" smtClean="0">
                <a:latin typeface="Comic Sans MS" pitchFamily="66" charset="0"/>
              </a:rPr>
            </a:br>
            <a:r>
              <a:rPr lang="sr-Latn-CS" sz="4000" baseline="30000" dirty="0" smtClean="0">
                <a:latin typeface="Comic Sans MS" pitchFamily="66" charset="0"/>
              </a:rPr>
              <a:t/>
            </a:r>
            <a:br>
              <a:rPr lang="sr-Latn-CS" sz="4000" baseline="30000" dirty="0" smtClean="0">
                <a:latin typeface="Comic Sans MS" pitchFamily="66" charset="0"/>
              </a:rPr>
            </a:br>
            <a:r>
              <a:rPr lang="sr-Latn-CS" sz="2800" dirty="0" smtClean="0">
                <a:latin typeface="Comic Sans MS" pitchFamily="66" charset="0"/>
              </a:rPr>
              <a:t>TA 170/90, </a:t>
            </a:r>
            <a:r>
              <a:rPr lang="sr-Cyrl-RS" sz="2800" dirty="0" smtClean="0">
                <a:latin typeface="Comic Sans MS" pitchFamily="66" charset="0"/>
              </a:rPr>
              <a:t>фр</a:t>
            </a:r>
            <a:r>
              <a:rPr lang="sr-Latn-CS" sz="2800" dirty="0" smtClean="0">
                <a:latin typeface="Comic Sans MS" pitchFamily="66" charset="0"/>
              </a:rPr>
              <a:t> 75/</a:t>
            </a:r>
            <a:r>
              <a:rPr lang="sr-Cyrl-RS" sz="2800" dirty="0" smtClean="0">
                <a:latin typeface="Comic Sans MS" pitchFamily="66" charset="0"/>
              </a:rPr>
              <a:t>мин</a:t>
            </a:r>
            <a:endParaRPr lang="en-US" sz="2800" dirty="0" smtClean="0">
              <a:latin typeface="Comic Sans MS" pitchFamily="66" charset="0"/>
            </a:endParaRPr>
          </a:p>
        </p:txBody>
      </p:sp>
      <p:sp>
        <p:nvSpPr>
          <p:cNvPr id="13107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457200" y="1412875"/>
            <a:ext cx="8229600" cy="5040313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Свест</a:t>
            </a:r>
            <a:r>
              <a:rPr lang="sr-Latn-CS" altLang="en-US" sz="2600" smtClean="0"/>
              <a:t>                     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Покрети булбуса</a:t>
            </a:r>
            <a:r>
              <a:rPr lang="sr-Latn-CS" altLang="en-US" sz="2600" smtClean="0"/>
              <a:t>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ШВП</a:t>
            </a:r>
            <a:r>
              <a:rPr lang="sr-Latn-CS" altLang="en-US" sz="2600" smtClean="0"/>
              <a:t>                                 </a:t>
            </a:r>
            <a:r>
              <a:rPr lang="sr-Cyrl-RS" altLang="en-US" sz="2600" smtClean="0"/>
              <a:t>  </a:t>
            </a:r>
            <a:r>
              <a:rPr lang="sr-Latn-CS" altLang="en-US" sz="2600" smtClean="0"/>
              <a:t>1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Мимична моторика</a:t>
            </a:r>
            <a:r>
              <a:rPr lang="sr-Latn-CS" altLang="en-US" sz="2600" smtClean="0"/>
              <a:t>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Моторика ГЕ</a:t>
            </a:r>
            <a:r>
              <a:rPr lang="sr-Latn-CS" altLang="en-US" sz="2600" smtClean="0"/>
              <a:t>                    1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Моторика ДЕ</a:t>
            </a:r>
            <a:r>
              <a:rPr lang="sr-Latn-CS" altLang="en-US" sz="2600" smtClean="0"/>
              <a:t>                   3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Атаксија</a:t>
            </a:r>
            <a:r>
              <a:rPr lang="sr-Latn-CS" altLang="en-US" sz="2600" smtClean="0"/>
              <a:t>          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Сензибилитет</a:t>
            </a:r>
            <a:r>
              <a:rPr lang="sr-Latn-CS" altLang="en-US" sz="2600" smtClean="0"/>
              <a:t>                  2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Говор</a:t>
            </a:r>
            <a:r>
              <a:rPr lang="sr-Latn-CS" altLang="en-US" sz="2600" smtClean="0"/>
              <a:t>                           </a:t>
            </a:r>
            <a:r>
              <a:rPr lang="sr-Cyrl-RS" altLang="en-US" sz="2600" smtClean="0"/>
              <a:t>   </a:t>
            </a:r>
            <a:r>
              <a:rPr lang="sr-Latn-CS" altLang="en-US" sz="2600" smtClean="0"/>
              <a:t>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Дизартрија</a:t>
            </a:r>
            <a:r>
              <a:rPr lang="sr-Latn-CS" altLang="en-US" sz="2600" smtClean="0"/>
              <a:t>     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Неглект</a:t>
            </a:r>
            <a:r>
              <a:rPr lang="sr-Latn-CS" altLang="en-US" sz="2600" smtClean="0"/>
              <a:t>                            </a:t>
            </a:r>
            <a:r>
              <a:rPr lang="sr-Cyrl-RS" altLang="en-US" sz="2600" smtClean="0"/>
              <a:t>  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None/>
            </a:pPr>
            <a:r>
              <a:rPr lang="sr-Latn-CS" altLang="en-US" sz="2600" smtClean="0"/>
              <a:t>                     </a:t>
            </a:r>
            <a:r>
              <a:rPr lang="sr-Cyrl-RS" altLang="en-US" sz="2600" smtClean="0"/>
              <a:t>укупно</a:t>
            </a:r>
            <a:r>
              <a:rPr lang="sr-Latn-CS" altLang="en-US" sz="2600" smtClean="0"/>
              <a:t>               </a:t>
            </a:r>
            <a:r>
              <a:rPr lang="sr-Cyrl-RS" altLang="en-US" sz="2600" smtClean="0"/>
              <a:t>   </a:t>
            </a:r>
            <a:r>
              <a:rPr lang="sr-Latn-CS" altLang="en-US" sz="2600" smtClean="0">
                <a:solidFill>
                  <a:srgbClr val="C00000"/>
                </a:solidFill>
              </a:rPr>
              <a:t> </a:t>
            </a:r>
            <a:r>
              <a:rPr lang="sr-Latn-CS" altLang="en-US" sz="2600" b="1" smtClean="0">
                <a:solidFill>
                  <a:srgbClr val="C00000"/>
                </a:solidFill>
              </a:rPr>
              <a:t>7 </a:t>
            </a:r>
            <a:r>
              <a:rPr lang="sr-Latn-CS" altLang="en-US" sz="2600" smtClean="0">
                <a:solidFill>
                  <a:srgbClr val="C00000"/>
                </a:solidFill>
              </a:rPr>
              <a:t>                     </a:t>
            </a:r>
            <a:endParaRPr lang="en-US" altLang="en-US" sz="26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11175"/>
            <a:ext cx="8385175" cy="4460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3600" dirty="0" smtClean="0">
                <a:latin typeface="Comic Sans MS" pitchFamily="66" charset="0"/>
              </a:rPr>
              <a:t>NIHSS </a:t>
            </a:r>
            <a:r>
              <a:rPr lang="sr-Latn-CS" sz="4000" dirty="0" smtClean="0">
                <a:latin typeface="Comic Sans MS" pitchFamily="66" charset="0"/>
              </a:rPr>
              <a:t>12</a:t>
            </a:r>
            <a:r>
              <a:rPr lang="sr-Latn-CS" sz="4000" baseline="30000" dirty="0" smtClean="0">
                <a:latin typeface="Comic Sans MS" pitchFamily="66" charset="0"/>
              </a:rPr>
              <a:t>35   </a:t>
            </a:r>
            <a:br>
              <a:rPr lang="sr-Latn-CS" sz="4000" baseline="30000" dirty="0" smtClean="0">
                <a:latin typeface="Comic Sans MS" pitchFamily="66" charset="0"/>
              </a:rPr>
            </a:br>
            <a:r>
              <a:rPr lang="sr-Latn-CS" sz="4000" baseline="30000" dirty="0" smtClean="0">
                <a:latin typeface="Comic Sans MS" pitchFamily="66" charset="0"/>
              </a:rPr>
              <a:t/>
            </a:r>
            <a:br>
              <a:rPr lang="sr-Latn-CS" sz="4000" baseline="30000" dirty="0" smtClean="0">
                <a:latin typeface="Comic Sans MS" pitchFamily="66" charset="0"/>
              </a:rPr>
            </a:br>
            <a:r>
              <a:rPr lang="sr-Latn-CS" sz="4000" baseline="30000" dirty="0" smtClean="0">
                <a:latin typeface="Comic Sans MS" pitchFamily="66" charset="0"/>
              </a:rPr>
              <a:t> </a:t>
            </a:r>
            <a:r>
              <a:rPr lang="sr-Latn-CS" sz="3200" dirty="0" smtClean="0">
                <a:latin typeface="Comic Sans MS" pitchFamily="66" charset="0"/>
              </a:rPr>
              <a:t>TA 160/80, </a:t>
            </a:r>
            <a:r>
              <a:rPr lang="sr-Cyrl-RS" sz="3200" dirty="0" smtClean="0">
                <a:latin typeface="Comic Sans MS" pitchFamily="66" charset="0"/>
              </a:rPr>
              <a:t>фр</a:t>
            </a:r>
            <a:r>
              <a:rPr lang="sr-Latn-CS" sz="3200" dirty="0" smtClean="0">
                <a:latin typeface="Comic Sans MS" pitchFamily="66" charset="0"/>
              </a:rPr>
              <a:t> 73/</a:t>
            </a:r>
            <a:r>
              <a:rPr lang="sr-Cyrl-RS" sz="3200" dirty="0" smtClean="0">
                <a:latin typeface="Comic Sans MS" pitchFamily="66" charset="0"/>
              </a:rPr>
              <a:t>мин</a:t>
            </a:r>
            <a:endParaRPr lang="en-US" sz="3200" dirty="0" smtClean="0">
              <a:latin typeface="Comic Sans MS" pitchFamily="66" charset="0"/>
            </a:endParaRPr>
          </a:p>
        </p:txBody>
      </p:sp>
      <p:sp>
        <p:nvSpPr>
          <p:cNvPr id="132099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457200" y="1773238"/>
            <a:ext cx="8229600" cy="48244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Свест</a:t>
            </a:r>
            <a:r>
              <a:rPr lang="sr-Latn-CS" altLang="en-US" sz="2600" smtClean="0"/>
              <a:t>                                 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Покрети булбуса</a:t>
            </a:r>
            <a:r>
              <a:rPr lang="sr-Latn-CS" altLang="en-US" sz="2600" smtClean="0"/>
              <a:t>            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ШВП</a:t>
            </a:r>
            <a:r>
              <a:rPr lang="sr-Latn-CS" altLang="en-US" sz="2600" smtClean="0"/>
              <a:t>                                   1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Мимична моторика</a:t>
            </a:r>
            <a:r>
              <a:rPr lang="sr-Latn-CS" altLang="en-US" sz="2600" smtClean="0"/>
              <a:t>       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Моторика ГЕ</a:t>
            </a:r>
            <a:r>
              <a:rPr lang="sr-Latn-CS" altLang="en-US" sz="2600" smtClean="0"/>
              <a:t>  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Моторика ДЕ</a:t>
            </a:r>
            <a:r>
              <a:rPr lang="sr-Latn-CS" altLang="en-US" sz="2600" smtClean="0"/>
              <a:t>                    1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Атаксија</a:t>
            </a:r>
            <a:r>
              <a:rPr lang="sr-Latn-CS" altLang="en-US" sz="2600" smtClean="0"/>
              <a:t>                             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Сензибилитет</a:t>
            </a:r>
            <a:r>
              <a:rPr lang="sr-Latn-CS" altLang="en-US" sz="2600" smtClean="0"/>
              <a:t>                   1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Говор</a:t>
            </a:r>
            <a:r>
              <a:rPr lang="sr-Latn-CS" altLang="en-US" sz="2600" smtClean="0"/>
              <a:t>                               </a:t>
            </a:r>
            <a:r>
              <a:rPr lang="sr-Cyrl-RS" altLang="en-US" sz="2600" smtClean="0"/>
              <a:t>   </a:t>
            </a:r>
            <a:r>
              <a:rPr lang="sr-Latn-CS" altLang="en-US" sz="2600" smtClean="0"/>
              <a:t>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Дизартрија</a:t>
            </a:r>
            <a:r>
              <a:rPr lang="sr-Latn-CS" altLang="en-US" sz="2600" smtClean="0"/>
              <a:t>                        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Неглект</a:t>
            </a:r>
            <a:r>
              <a:rPr lang="sr-Latn-CS" altLang="en-US" sz="2600" smtClean="0"/>
              <a:t>                           </a:t>
            </a:r>
            <a:r>
              <a:rPr lang="sr-Cyrl-RS" altLang="en-US" sz="2600" smtClean="0"/>
              <a:t>   </a:t>
            </a:r>
            <a:r>
              <a:rPr lang="sr-Latn-CS" altLang="en-US" sz="2600" smtClean="0"/>
              <a:t> 0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sr-Latn-CS" altLang="en-US" sz="2600" smtClean="0"/>
              <a:t>                     </a:t>
            </a:r>
            <a:r>
              <a:rPr lang="sr-Cyrl-RS" altLang="en-US" sz="2600" smtClean="0"/>
              <a:t>укупно</a:t>
            </a:r>
            <a:r>
              <a:rPr lang="sr-Latn-CS" altLang="en-US" sz="2600" smtClean="0"/>
              <a:t>                 </a:t>
            </a:r>
            <a:r>
              <a:rPr lang="sr-Cyrl-RS" altLang="en-US" sz="2600" smtClean="0"/>
              <a:t>   </a:t>
            </a:r>
            <a:r>
              <a:rPr lang="sr-Latn-CS" altLang="en-US" sz="2600" b="1" smtClean="0">
                <a:solidFill>
                  <a:srgbClr val="C00000"/>
                </a:solidFill>
              </a:rPr>
              <a:t>3 </a:t>
            </a:r>
            <a:r>
              <a:rPr lang="sr-Latn-CS" altLang="en-US" sz="2600" smtClean="0"/>
              <a:t>                     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733425"/>
            <a:ext cx="8385175" cy="2238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3600" dirty="0" smtClean="0">
                <a:latin typeface="Comic Sans MS" pitchFamily="66" charset="0"/>
              </a:rPr>
              <a:t>NIHSS </a:t>
            </a:r>
            <a:r>
              <a:rPr lang="sr-Latn-CS" sz="4000" dirty="0" smtClean="0">
                <a:latin typeface="Comic Sans MS" pitchFamily="66" charset="0"/>
              </a:rPr>
              <a:t>13</a:t>
            </a:r>
            <a:r>
              <a:rPr lang="sr-Latn-CS" sz="4000" baseline="30000" dirty="0" smtClean="0">
                <a:latin typeface="Comic Sans MS" pitchFamily="66" charset="0"/>
              </a:rPr>
              <a:t>15  </a:t>
            </a:r>
            <a:br>
              <a:rPr lang="sr-Latn-CS" sz="4000" baseline="30000" dirty="0" smtClean="0">
                <a:latin typeface="Comic Sans MS" pitchFamily="66" charset="0"/>
              </a:rPr>
            </a:br>
            <a:r>
              <a:rPr lang="sr-Latn-CS" sz="4000" baseline="30000" dirty="0" smtClean="0">
                <a:latin typeface="Comic Sans MS" pitchFamily="66" charset="0"/>
              </a:rPr>
              <a:t/>
            </a:r>
            <a:br>
              <a:rPr lang="sr-Latn-CS" sz="4000" baseline="30000" dirty="0" smtClean="0">
                <a:latin typeface="Comic Sans MS" pitchFamily="66" charset="0"/>
              </a:rPr>
            </a:br>
            <a:r>
              <a:rPr lang="sr-Latn-CS" sz="4000" baseline="30000" dirty="0" smtClean="0">
                <a:latin typeface="Comic Sans MS" pitchFamily="66" charset="0"/>
              </a:rPr>
              <a:t> </a:t>
            </a:r>
            <a:r>
              <a:rPr lang="sr-Latn-CS" sz="3200" dirty="0" smtClean="0">
                <a:latin typeface="Comic Sans MS" pitchFamily="66" charset="0"/>
              </a:rPr>
              <a:t>TA 150/85, </a:t>
            </a:r>
            <a:r>
              <a:rPr lang="sr-Cyrl-RS" sz="3200" dirty="0" smtClean="0">
                <a:latin typeface="Comic Sans MS" pitchFamily="66" charset="0"/>
              </a:rPr>
              <a:t>фр</a:t>
            </a:r>
            <a:r>
              <a:rPr lang="sr-Latn-CS" sz="3200" dirty="0" smtClean="0">
                <a:latin typeface="Comic Sans MS" pitchFamily="66" charset="0"/>
              </a:rPr>
              <a:t> 75/</a:t>
            </a:r>
            <a:r>
              <a:rPr lang="sr-Cyrl-RS" sz="3200" dirty="0" smtClean="0">
                <a:latin typeface="Comic Sans MS" pitchFamily="66" charset="0"/>
              </a:rPr>
              <a:t>мин</a:t>
            </a:r>
            <a:endParaRPr lang="en-US" sz="3200" dirty="0" smtClean="0">
              <a:latin typeface="Comic Sans MS" pitchFamily="66" charset="0"/>
            </a:endParaRPr>
          </a:p>
        </p:txBody>
      </p:sp>
      <p:sp>
        <p:nvSpPr>
          <p:cNvPr id="133123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534988" y="1773238"/>
            <a:ext cx="8229600" cy="49688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Свест</a:t>
            </a:r>
            <a:r>
              <a:rPr lang="sr-Latn-CS" altLang="en-US" sz="2600" smtClean="0"/>
              <a:t>                                 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Покрети булбуса</a:t>
            </a:r>
            <a:r>
              <a:rPr lang="sr-Latn-CS" altLang="en-US" sz="2600" smtClean="0"/>
              <a:t>            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ШВП</a:t>
            </a:r>
            <a:r>
              <a:rPr lang="sr-Latn-CS" altLang="en-US" sz="2600" smtClean="0"/>
              <a:t>                                   1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Мимична моторика</a:t>
            </a:r>
            <a:r>
              <a:rPr lang="sr-Latn-CS" altLang="en-US" sz="2600" smtClean="0"/>
              <a:t>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Моторика ГЕ</a:t>
            </a:r>
            <a:r>
              <a:rPr lang="sr-Latn-CS" altLang="en-US" sz="2600" smtClean="0"/>
              <a:t>  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Моторика ДЕ</a:t>
            </a:r>
            <a:r>
              <a:rPr lang="sr-Latn-CS" altLang="en-US" sz="2600" smtClean="0"/>
              <a:t> 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1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Атаксија</a:t>
            </a:r>
            <a:r>
              <a:rPr lang="sr-Latn-CS" altLang="en-US" sz="2600" smtClean="0"/>
              <a:t>                             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Сензибилитет</a:t>
            </a:r>
            <a:r>
              <a:rPr lang="sr-Latn-CS" altLang="en-US" sz="2600" smtClean="0"/>
              <a:t>                   1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Говор</a:t>
            </a:r>
            <a:r>
              <a:rPr lang="sr-Latn-CS" altLang="en-US" sz="2600" smtClean="0"/>
              <a:t>                              </a:t>
            </a:r>
            <a:r>
              <a:rPr lang="sr-Cyrl-RS" altLang="en-US" sz="2600" smtClean="0"/>
              <a:t>     </a:t>
            </a:r>
            <a:r>
              <a:rPr lang="sr-Latn-CS" altLang="en-US" sz="2600" smtClean="0"/>
              <a:t>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Дизартрија</a:t>
            </a:r>
            <a:r>
              <a:rPr lang="sr-Latn-CS" altLang="en-US" sz="2600" smtClean="0"/>
              <a:t>                        0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sr-Cyrl-RS" altLang="en-US" sz="2600" smtClean="0"/>
              <a:t>Неглект</a:t>
            </a:r>
            <a:r>
              <a:rPr lang="sr-Latn-CS" altLang="en-US" sz="2600" smtClean="0"/>
              <a:t>                           </a:t>
            </a:r>
            <a:r>
              <a:rPr lang="sr-Cyrl-RS" altLang="en-US" sz="2600" smtClean="0"/>
              <a:t>    </a:t>
            </a:r>
            <a:r>
              <a:rPr lang="sr-Latn-CS" altLang="en-US" sz="2600" smtClean="0"/>
              <a:t>0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sr-Latn-CS" altLang="en-US" sz="2600" smtClean="0"/>
              <a:t>                     </a:t>
            </a:r>
            <a:r>
              <a:rPr lang="sr-Cyrl-RS" altLang="en-US" sz="2600" smtClean="0"/>
              <a:t>укупно</a:t>
            </a:r>
            <a:r>
              <a:rPr lang="sr-Latn-CS" altLang="en-US" sz="2600" smtClean="0"/>
              <a:t>                 </a:t>
            </a:r>
            <a:r>
              <a:rPr lang="sr-Cyrl-RS" altLang="en-US" sz="2600" smtClean="0"/>
              <a:t>   </a:t>
            </a:r>
            <a:r>
              <a:rPr lang="sr-Latn-CS" altLang="en-US" sz="2600" smtClean="0">
                <a:solidFill>
                  <a:srgbClr val="C00000"/>
                </a:solidFill>
              </a:rPr>
              <a:t>3</a:t>
            </a:r>
            <a:r>
              <a:rPr lang="sr-Latn-CS" altLang="en-US" sz="2600" b="1" smtClean="0">
                <a:solidFill>
                  <a:schemeClr val="hlink"/>
                </a:solidFill>
              </a:rPr>
              <a:t> </a:t>
            </a:r>
            <a:r>
              <a:rPr lang="sr-Latn-CS" altLang="en-US" sz="2600" smtClean="0"/>
              <a:t>                     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/>
          <a:lstStyle/>
          <a:p>
            <a:r>
              <a:rPr lang="sr-Latn-CS" altLang="en-US" sz="4000" smtClean="0">
                <a:latin typeface="Comic Sans MS" panose="030F0702030302020204" pitchFamily="66" charset="0"/>
              </a:rPr>
              <a:t>NIHSS </a:t>
            </a:r>
            <a:r>
              <a:rPr lang="sr-Latn-CS" altLang="en-US" smtClean="0">
                <a:latin typeface="Comic Sans MS" panose="030F0702030302020204" pitchFamily="66" charset="0"/>
              </a:rPr>
              <a:t>14</a:t>
            </a:r>
            <a:r>
              <a:rPr lang="sr-Latn-CS" altLang="en-US" baseline="30000" smtClean="0">
                <a:latin typeface="Comic Sans MS" panose="030F0702030302020204" pitchFamily="66" charset="0"/>
              </a:rPr>
              <a:t>15</a:t>
            </a:r>
            <a:endParaRPr lang="en-US" altLang="en-US" baseline="30000" smtClean="0">
              <a:latin typeface="Comic Sans MS" panose="030F0702030302020204" pitchFamily="66" charset="0"/>
            </a:endParaRPr>
          </a:p>
        </p:txBody>
      </p:sp>
      <p:sp>
        <p:nvSpPr>
          <p:cNvPr id="13414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457200" y="1125538"/>
            <a:ext cx="8229600" cy="5472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Свест</a:t>
            </a:r>
            <a:r>
              <a:rPr lang="sr-Latn-CS" altLang="en-US" sz="2600" smtClean="0"/>
              <a:t>                    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Покрети булбуса</a:t>
            </a:r>
            <a:r>
              <a:rPr lang="sr-Latn-CS" altLang="en-US" sz="2600" smtClean="0"/>
              <a:t>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ШВП</a:t>
            </a:r>
            <a:r>
              <a:rPr lang="sr-Latn-CS" altLang="en-US" sz="2600" smtClean="0"/>
              <a:t>                                  1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Мимична моторика</a:t>
            </a:r>
            <a:r>
              <a:rPr lang="sr-Latn-CS" altLang="en-US" sz="2600" smtClean="0"/>
              <a:t>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Моторика ГЕ</a:t>
            </a:r>
            <a:r>
              <a:rPr lang="sr-Latn-CS" altLang="en-US" sz="2600" smtClean="0"/>
              <a:t>                  </a:t>
            </a:r>
            <a:r>
              <a:rPr lang="sr-Cyrl-RS" altLang="en-US" sz="2600" smtClean="0"/>
              <a:t> 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Моторика ДЕ</a:t>
            </a:r>
            <a:r>
              <a:rPr lang="sr-Latn-CS" altLang="en-US" sz="2600" smtClean="0"/>
              <a:t>                   1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Атаксија</a:t>
            </a:r>
            <a:r>
              <a:rPr lang="sr-Latn-CS" altLang="en-US" sz="2600" smtClean="0"/>
              <a:t>          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Сензибилитет</a:t>
            </a:r>
            <a:r>
              <a:rPr lang="sr-Latn-CS" altLang="en-US" sz="2600" smtClean="0"/>
              <a:t>                  1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Говор</a:t>
            </a:r>
            <a:r>
              <a:rPr lang="sr-Latn-CS" altLang="en-US" sz="2600" smtClean="0"/>
              <a:t>                               </a:t>
            </a:r>
            <a:r>
              <a:rPr lang="sr-Cyrl-RS" altLang="en-US" sz="2600" smtClean="0"/>
              <a:t>  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Дизартрија</a:t>
            </a:r>
            <a:r>
              <a:rPr lang="sr-Latn-CS" altLang="en-US" sz="2600" smtClean="0"/>
              <a:t>           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Неглект</a:t>
            </a:r>
            <a:r>
              <a:rPr lang="sr-Latn-CS" altLang="en-US" sz="2600" smtClean="0"/>
              <a:t>                             0</a:t>
            </a:r>
          </a:p>
          <a:p>
            <a:pPr marL="609600" indent="-609600">
              <a:buFontTx/>
              <a:buNone/>
            </a:pPr>
            <a:r>
              <a:rPr lang="sr-Latn-CS" altLang="en-US" sz="2600" smtClean="0"/>
              <a:t>                     </a:t>
            </a:r>
            <a:r>
              <a:rPr lang="sr-Cyrl-RS" altLang="en-US" sz="2600" smtClean="0"/>
              <a:t>укупно</a:t>
            </a:r>
            <a:r>
              <a:rPr lang="sr-Latn-CS" altLang="en-US" sz="2600" smtClean="0"/>
              <a:t>                 </a:t>
            </a:r>
            <a:r>
              <a:rPr lang="sr-Latn-CS" altLang="en-US" sz="2600" smtClean="0">
                <a:solidFill>
                  <a:srgbClr val="C00000"/>
                </a:solidFill>
              </a:rPr>
              <a:t>3</a:t>
            </a:r>
            <a:r>
              <a:rPr lang="sr-Latn-CS" altLang="en-US" sz="2600" smtClean="0"/>
              <a:t>                     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60350"/>
            <a:ext cx="8229600" cy="1223963"/>
          </a:xfrm>
        </p:spPr>
        <p:txBody>
          <a:bodyPr/>
          <a:lstStyle/>
          <a:p>
            <a:r>
              <a:rPr lang="sr-Latn-CS" altLang="en-US" sz="3600" smtClean="0">
                <a:latin typeface="Comic Sans MS" panose="030F0702030302020204" pitchFamily="66" charset="0"/>
              </a:rPr>
              <a:t>NIHSS  16. 05. 2006. u 07</a:t>
            </a:r>
            <a:r>
              <a:rPr lang="sr-Cyrl-RS" altLang="en-US" sz="3600" smtClean="0">
                <a:latin typeface="Comic Sans MS" panose="030F0702030302020204" pitchFamily="66" charset="0"/>
              </a:rPr>
              <a:t>х</a:t>
            </a:r>
            <a:r>
              <a:rPr lang="sr-Latn-CS" altLang="en-US" sz="3600" smtClean="0">
                <a:latin typeface="Comic Sans MS" panose="030F0702030302020204" pitchFamily="66" charset="0"/>
              </a:rPr>
              <a:t/>
            </a:r>
            <a:br>
              <a:rPr lang="sr-Latn-CS" altLang="en-US" sz="3600" smtClean="0">
                <a:latin typeface="Comic Sans MS" panose="030F0702030302020204" pitchFamily="66" charset="0"/>
              </a:rPr>
            </a:br>
            <a:r>
              <a:rPr lang="sr-Latn-CS" altLang="en-US" sz="3600" smtClean="0">
                <a:latin typeface="Comic Sans MS" panose="030F0702030302020204" pitchFamily="66" charset="0"/>
              </a:rPr>
              <a:t>130/85, </a:t>
            </a:r>
            <a:r>
              <a:rPr lang="sr-Cyrl-RS" altLang="en-US" sz="3600" smtClean="0">
                <a:latin typeface="Comic Sans MS" panose="030F0702030302020204" pitchFamily="66" charset="0"/>
              </a:rPr>
              <a:t>фр</a:t>
            </a:r>
            <a:r>
              <a:rPr lang="sr-Latn-CS" altLang="en-US" sz="3600" smtClean="0">
                <a:latin typeface="Comic Sans MS" panose="030F0702030302020204" pitchFamily="66" charset="0"/>
              </a:rPr>
              <a:t> 70/</a:t>
            </a:r>
            <a:r>
              <a:rPr lang="sr-Cyrl-RS" altLang="en-US" sz="3600" smtClean="0">
                <a:latin typeface="Comic Sans MS" panose="030F0702030302020204" pitchFamily="66" charset="0"/>
              </a:rPr>
              <a:t>мин</a:t>
            </a:r>
            <a:endParaRPr lang="en-US" altLang="en-US" sz="4000" baseline="30000" smtClean="0">
              <a:latin typeface="Comic Sans MS" panose="030F0702030302020204" pitchFamily="66" charset="0"/>
            </a:endParaRPr>
          </a:p>
        </p:txBody>
      </p:sp>
      <p:sp>
        <p:nvSpPr>
          <p:cNvPr id="13517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427038" y="1484313"/>
            <a:ext cx="8229600" cy="49688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Свест</a:t>
            </a:r>
            <a:r>
              <a:rPr lang="sr-Latn-CS" altLang="en-US" sz="2600" smtClean="0"/>
              <a:t>                     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Покрети булбуса</a:t>
            </a:r>
            <a:r>
              <a:rPr lang="sr-Latn-CS" altLang="en-US" sz="2600" smtClean="0"/>
              <a:t>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ШВП</a:t>
            </a:r>
            <a:r>
              <a:rPr lang="sr-Latn-CS" altLang="en-US" sz="2600" smtClean="0"/>
              <a:t>                                   1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Мимичка моторика</a:t>
            </a:r>
            <a:r>
              <a:rPr lang="sr-Latn-CS" altLang="en-US" sz="2600" smtClean="0"/>
              <a:t>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Моторика ГЕ</a:t>
            </a:r>
            <a:r>
              <a:rPr lang="sr-Latn-CS" altLang="en-US" sz="2600" smtClean="0"/>
              <a:t>        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Моторика ДЕ</a:t>
            </a:r>
            <a:r>
              <a:rPr lang="sr-Latn-CS" altLang="en-US" sz="2600" smtClean="0"/>
              <a:t>       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Атаксија</a:t>
            </a:r>
            <a:r>
              <a:rPr lang="sr-Latn-CS" altLang="en-US" sz="2600" smtClean="0"/>
              <a:t>                 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Сензибилитет</a:t>
            </a:r>
            <a:r>
              <a:rPr lang="sr-Latn-CS" altLang="en-US" sz="2600" smtClean="0"/>
              <a:t>              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Говор</a:t>
            </a:r>
            <a:r>
              <a:rPr lang="sr-Latn-CS" altLang="en-US" sz="2600" smtClean="0"/>
              <a:t>                               </a:t>
            </a:r>
            <a:r>
              <a:rPr lang="sr-Cyrl-RS" altLang="en-US" sz="2600" smtClean="0"/>
              <a:t>   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Дизартрија</a:t>
            </a:r>
            <a:r>
              <a:rPr lang="sr-Latn-CS" altLang="en-US" sz="2600" smtClean="0"/>
              <a:t>                        0</a:t>
            </a:r>
          </a:p>
          <a:p>
            <a:pPr marL="609600" indent="-609600">
              <a:buFontTx/>
              <a:buAutoNum type="arabicPeriod"/>
            </a:pPr>
            <a:r>
              <a:rPr lang="sr-Cyrl-RS" altLang="en-US" sz="2600" smtClean="0"/>
              <a:t>Неглект</a:t>
            </a:r>
            <a:r>
              <a:rPr lang="sr-Latn-CS" altLang="en-US" sz="2600" smtClean="0"/>
              <a:t>                             </a:t>
            </a:r>
            <a:r>
              <a:rPr lang="sr-Cyrl-RS" altLang="en-US" sz="2600" smtClean="0"/>
              <a:t>  </a:t>
            </a:r>
            <a:r>
              <a:rPr lang="sr-Latn-CS" altLang="en-US" sz="2600" smtClean="0"/>
              <a:t>0</a:t>
            </a:r>
          </a:p>
          <a:p>
            <a:pPr marL="609600" indent="-609600">
              <a:buFontTx/>
              <a:buNone/>
            </a:pPr>
            <a:r>
              <a:rPr lang="sr-Latn-CS" altLang="en-US" sz="2600" smtClean="0"/>
              <a:t>                     </a:t>
            </a:r>
            <a:r>
              <a:rPr lang="sr-Cyrl-RS" altLang="en-US" sz="2600" smtClean="0"/>
              <a:t>укупно</a:t>
            </a:r>
            <a:r>
              <a:rPr lang="sr-Latn-CS" altLang="en-US" sz="2600" smtClean="0"/>
              <a:t>               </a:t>
            </a:r>
            <a:r>
              <a:rPr lang="sr-Cyrl-RS" altLang="en-US" sz="2600" smtClean="0"/>
              <a:t>    </a:t>
            </a:r>
            <a:r>
              <a:rPr lang="sr-Latn-CS" altLang="en-US" sz="2600" smtClean="0"/>
              <a:t> </a:t>
            </a:r>
            <a:r>
              <a:rPr lang="sr-Latn-CS" altLang="en-US" sz="2600" smtClean="0">
                <a:solidFill>
                  <a:srgbClr val="C00000"/>
                </a:solidFill>
              </a:rPr>
              <a:t>1</a:t>
            </a:r>
            <a:r>
              <a:rPr lang="sr-Latn-CS" altLang="en-US" sz="2600" b="1" smtClean="0">
                <a:solidFill>
                  <a:schemeClr val="hlink"/>
                </a:solidFill>
              </a:rPr>
              <a:t> </a:t>
            </a:r>
            <a:r>
              <a:rPr lang="sr-Latn-CS" altLang="en-US" sz="2600" smtClean="0"/>
              <a:t>                     </a:t>
            </a:r>
            <a:r>
              <a:rPr lang="sr-Cyrl-RS" altLang="en-US" sz="2600" smtClean="0"/>
              <a:t> 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smtClean="0">
                <a:latin typeface="Comic Sans MS" panose="030F0702030302020204" pitchFamily="66" charset="0"/>
              </a:rPr>
              <a:t>16. 05. 06. </a:t>
            </a:r>
            <a:r>
              <a:rPr lang="sr-Cyrl-RS" altLang="en-US" smtClean="0">
                <a:latin typeface="Comic Sans MS" panose="030F0702030302020204" pitchFamily="66" charset="0"/>
              </a:rPr>
              <a:t>у</a:t>
            </a:r>
            <a:r>
              <a:rPr lang="sr-Latn-CS" altLang="en-US" smtClean="0">
                <a:latin typeface="Comic Sans MS" panose="030F0702030302020204" pitchFamily="66" charset="0"/>
              </a:rPr>
              <a:t> 13</a:t>
            </a:r>
            <a:r>
              <a:rPr lang="sr-Cyrl-RS" altLang="en-US" smtClean="0">
                <a:latin typeface="Comic Sans MS" panose="030F0702030302020204" pitchFamily="66" charset="0"/>
              </a:rPr>
              <a:t>х</a:t>
            </a:r>
            <a:endParaRPr lang="sr-Latn-CS" altLang="en-US" smtClean="0">
              <a:latin typeface="Comic Sans MS" panose="030F0702030302020204" pitchFamily="66" charset="0"/>
            </a:endParaRPr>
          </a:p>
        </p:txBody>
      </p:sp>
      <p:sp>
        <p:nvSpPr>
          <p:cNvPr id="8704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08013" y="2060575"/>
            <a:ext cx="7886700" cy="43513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Cyrl-RS" sz="2600" dirty="0" smtClean="0"/>
              <a:t>Пацијент устаје и хода</a:t>
            </a:r>
            <a:endParaRPr lang="sr-Latn-CS" sz="2600" dirty="0" smtClean="0"/>
          </a:p>
          <a:p>
            <a:pPr fontAlgn="auto">
              <a:spcAft>
                <a:spcPts val="0"/>
              </a:spcAft>
              <a:defRPr/>
            </a:pPr>
            <a:endParaRPr lang="sr-Latn-CS" sz="26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RS" sz="2600" dirty="0" smtClean="0"/>
              <a:t>Добија аспирин </a:t>
            </a:r>
            <a:r>
              <a:rPr lang="sr-Latn-CS" sz="2600" dirty="0" smtClean="0"/>
              <a:t> 100 </a:t>
            </a:r>
            <a:r>
              <a:rPr lang="sr-Cyrl-RS" sz="2600" dirty="0" smtClean="0"/>
              <a:t>мг</a:t>
            </a:r>
            <a:endParaRPr lang="sr-Latn-CS" sz="2600" dirty="0" smtClean="0"/>
          </a:p>
          <a:p>
            <a:pPr fontAlgn="auto">
              <a:spcAft>
                <a:spcPts val="0"/>
              </a:spcAft>
              <a:defRPr/>
            </a:pPr>
            <a:endParaRPr lang="sr-Latn-CS" sz="26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RS" sz="2600" dirty="0" smtClean="0"/>
              <a:t>Добија оброк</a:t>
            </a:r>
          </a:p>
          <a:p>
            <a:pPr fontAlgn="auto">
              <a:spcAft>
                <a:spcPts val="0"/>
              </a:spcAft>
              <a:defRPr/>
            </a:pPr>
            <a:endParaRPr lang="sr-Cyrl-RS" sz="2600" dirty="0"/>
          </a:p>
          <a:p>
            <a:pPr fontAlgn="auto">
              <a:spcAft>
                <a:spcPts val="0"/>
              </a:spcAft>
              <a:defRPr/>
            </a:pPr>
            <a:endParaRPr lang="sr-Cyrl-RS" sz="2600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600" dirty="0" smtClean="0"/>
              <a:t>Отпушта се кући десети дан потпуно опорављен</a:t>
            </a:r>
            <a:endParaRPr lang="sr-Latn-CS" sz="2600" dirty="0" smtClean="0"/>
          </a:p>
          <a:p>
            <a:pPr fontAlgn="auto">
              <a:spcAft>
                <a:spcPts val="0"/>
              </a:spcAft>
              <a:defRPr/>
            </a:pPr>
            <a:endParaRPr lang="en-US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15888"/>
            <a:ext cx="7886700" cy="1325562"/>
          </a:xfrm>
        </p:spPr>
        <p:txBody>
          <a:bodyPr/>
          <a:lstStyle/>
          <a:p>
            <a:r>
              <a:rPr lang="sr-Cyrl-CS" altLang="en-US" sz="4800" smtClean="0">
                <a:latin typeface="Comic Sans MS" panose="030F0702030302020204" pitchFamily="66" charset="0"/>
              </a:rPr>
              <a:t>Исхемија</a:t>
            </a:r>
            <a:r>
              <a:rPr lang="sr-Latn-CS" altLang="en-US" sz="4800" smtClean="0">
                <a:latin typeface="Comic Sans MS" panose="030F0702030302020204" pitchFamily="66" charset="0"/>
              </a:rPr>
              <a:t> </a:t>
            </a:r>
            <a:r>
              <a:rPr lang="sr-Cyrl-CS" altLang="en-US" sz="4800" smtClean="0">
                <a:latin typeface="Comic Sans MS" panose="030F0702030302020204" pitchFamily="66" charset="0"/>
              </a:rPr>
              <a:t>мозга</a:t>
            </a:r>
            <a:endParaRPr lang="en-US" altLang="en-US" sz="4800" smtClean="0">
              <a:latin typeface="Comic Sans MS" panose="030F0702030302020204" pitchFamily="66" charset="0"/>
            </a:endParaRP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9388" y="1412875"/>
            <a:ext cx="8964612" cy="5184775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2400" dirty="0" smtClean="0"/>
              <a:t>Најранији</a:t>
            </a:r>
            <a:r>
              <a:rPr lang="sr-Latn-CS" sz="2400" dirty="0" smtClean="0"/>
              <a:t> </a:t>
            </a:r>
            <a:r>
              <a:rPr lang="sr-Cyrl-CS" sz="2400" dirty="0" smtClean="0"/>
              <a:t>биолошки</a:t>
            </a:r>
            <a:r>
              <a:rPr lang="sr-Latn-CS" sz="2400" dirty="0" smtClean="0"/>
              <a:t> </a:t>
            </a:r>
            <a:r>
              <a:rPr lang="sr-Cyrl-CS" sz="2400" dirty="0" smtClean="0"/>
              <a:t>одговор</a:t>
            </a:r>
            <a:r>
              <a:rPr lang="sr-Latn-CS" sz="2400" dirty="0" smtClean="0"/>
              <a:t> – </a:t>
            </a:r>
            <a:r>
              <a:rPr lang="sr-Cyrl-CS" sz="2400" b="1" dirty="0" smtClean="0"/>
              <a:t>релативно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брз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развој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колатералне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циркулације</a:t>
            </a:r>
            <a:endParaRPr lang="sr-Latn-CS" sz="2400" b="1" dirty="0" smtClean="0"/>
          </a:p>
          <a:p>
            <a:pPr fontAlgn="auto">
              <a:spcAft>
                <a:spcPts val="0"/>
              </a:spcAft>
              <a:defRPr/>
            </a:pPr>
            <a:endParaRPr lang="sr-Latn-CS" sz="24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400" b="1" dirty="0" smtClean="0"/>
              <a:t>Центар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инфарктне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зоне</a:t>
            </a:r>
            <a:endParaRPr lang="sr-Latn-CS" sz="2400" b="1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- </a:t>
            </a:r>
            <a:r>
              <a:rPr lang="sr-Cyrl-RS" sz="2400" dirty="0" smtClean="0"/>
              <a:t>иреверзибилне промене, </a:t>
            </a:r>
            <a:r>
              <a:rPr lang="sr-Cyrl-CS" sz="2400" dirty="0" smtClean="0"/>
              <a:t>нема</a:t>
            </a:r>
            <a:r>
              <a:rPr lang="sr-Latn-CS" sz="2400" dirty="0" smtClean="0"/>
              <a:t> </a:t>
            </a:r>
            <a:r>
              <a:rPr lang="sr-Cyrl-CS" sz="2400" dirty="0" smtClean="0"/>
              <a:t>никаквог</a:t>
            </a:r>
            <a:r>
              <a:rPr lang="sr-Latn-CS" sz="2400" dirty="0" smtClean="0"/>
              <a:t> </a:t>
            </a:r>
            <a:r>
              <a:rPr lang="sr-Cyrl-CS" sz="2400" dirty="0" smtClean="0"/>
              <a:t>терапијског</a:t>
            </a:r>
            <a:r>
              <a:rPr lang="sr-Latn-CS" sz="2400" dirty="0" smtClean="0"/>
              <a:t> </a:t>
            </a:r>
            <a:r>
              <a:rPr lang="sr-Cyrl-CS" sz="2400" dirty="0" smtClean="0"/>
              <a:t>одговора</a:t>
            </a:r>
            <a:endParaRPr lang="sr-Latn-CS" sz="2400" dirty="0" smtClean="0"/>
          </a:p>
          <a:p>
            <a:pPr fontAlgn="auto">
              <a:spcAft>
                <a:spcPts val="0"/>
              </a:spcAft>
              <a:defRPr/>
            </a:pPr>
            <a:endParaRPr lang="sr-Latn-CS" sz="2400" b="1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400" b="1" dirty="0" smtClean="0">
                <a:solidFill>
                  <a:srgbClr val="C00000"/>
                </a:solidFill>
              </a:rPr>
              <a:t>Пенумбра</a:t>
            </a:r>
            <a:r>
              <a:rPr lang="sr-Latn-CS" sz="2400" b="1" dirty="0" smtClean="0">
                <a:solidFill>
                  <a:srgbClr val="C00000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– </a:t>
            </a:r>
            <a:r>
              <a:rPr lang="sr-Cyrl-CS" sz="2400" dirty="0" smtClean="0"/>
              <a:t>неурони</a:t>
            </a:r>
            <a:r>
              <a:rPr lang="sr-Latn-CS" sz="2400" dirty="0" smtClean="0"/>
              <a:t> </a:t>
            </a:r>
            <a:r>
              <a:rPr lang="sr-Cyrl-CS" sz="2400" dirty="0" smtClean="0"/>
              <a:t>функционално</a:t>
            </a:r>
            <a:r>
              <a:rPr lang="sr-Latn-CS" sz="2400" dirty="0" smtClean="0"/>
              <a:t> </a:t>
            </a:r>
            <a:r>
              <a:rPr lang="sr-Cyrl-CS" sz="2400" dirty="0" smtClean="0"/>
              <a:t>неми</a:t>
            </a:r>
            <a:r>
              <a:rPr lang="sr-Latn-CS" sz="2400" dirty="0" smtClean="0"/>
              <a:t> </a:t>
            </a:r>
            <a:r>
              <a:rPr lang="sr-Cyrl-CS" sz="2400" dirty="0" smtClean="0"/>
              <a:t>али</a:t>
            </a:r>
            <a:r>
              <a:rPr lang="sr-Latn-CS" sz="2400" dirty="0" smtClean="0"/>
              <a:t> </a:t>
            </a:r>
            <a:r>
              <a:rPr lang="sr-Cyrl-CS" sz="2400" dirty="0" smtClean="0"/>
              <a:t>још</a:t>
            </a:r>
            <a:r>
              <a:rPr lang="sr-Latn-CS" sz="2400" dirty="0" smtClean="0"/>
              <a:t> </a:t>
            </a:r>
            <a:r>
              <a:rPr lang="sr-Cyrl-CS" sz="2400" dirty="0" smtClean="0"/>
              <a:t>увек</a:t>
            </a:r>
            <a:r>
              <a:rPr lang="sr-Latn-CS" sz="2400" dirty="0" smtClean="0"/>
              <a:t> </a:t>
            </a:r>
            <a:r>
              <a:rPr lang="sr-Cyrl-CS" sz="2400" dirty="0" smtClean="0"/>
              <a:t>структурно</a:t>
            </a:r>
            <a:r>
              <a:rPr lang="sr-Latn-CS" sz="2400" dirty="0" smtClean="0"/>
              <a:t>  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</a:t>
            </a:r>
            <a:r>
              <a:rPr lang="sr-Cyrl-CS" sz="2400" dirty="0" smtClean="0"/>
              <a:t>очувани</a:t>
            </a:r>
            <a:endParaRPr lang="sr-Latn-CS" sz="2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-  </a:t>
            </a:r>
            <a:r>
              <a:rPr lang="sr-Cyrl-CS" sz="2400" dirty="0" smtClean="0"/>
              <a:t>реверзибилни</a:t>
            </a:r>
            <a:r>
              <a:rPr lang="sr-Latn-CS" sz="2400" dirty="0" smtClean="0"/>
              <a:t> </a:t>
            </a:r>
            <a:r>
              <a:rPr lang="sr-Cyrl-CS" sz="2400" dirty="0" smtClean="0"/>
              <a:t>поремећај</a:t>
            </a:r>
            <a:endParaRPr lang="sr-Latn-CS" sz="2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- </a:t>
            </a:r>
            <a:r>
              <a:rPr lang="sr-Cyrl-CS" sz="2400" dirty="0" smtClean="0"/>
              <a:t>таргет</a:t>
            </a:r>
            <a:r>
              <a:rPr lang="sr-Latn-CS" sz="2400" dirty="0" smtClean="0"/>
              <a:t> </a:t>
            </a:r>
            <a:r>
              <a:rPr lang="sr-Cyrl-CS" sz="2400" dirty="0" smtClean="0"/>
              <a:t>за</a:t>
            </a:r>
            <a:r>
              <a:rPr lang="sr-Latn-CS" sz="2400" dirty="0" smtClean="0"/>
              <a:t> </a:t>
            </a:r>
            <a:r>
              <a:rPr lang="sr-Cyrl-CS" sz="2400" dirty="0" smtClean="0"/>
              <a:t>реканализацију</a:t>
            </a:r>
            <a:r>
              <a:rPr lang="sr-Latn-CS" sz="2400" dirty="0" smtClean="0"/>
              <a:t> </a:t>
            </a:r>
            <a:r>
              <a:rPr lang="sr-Cyrl-CS" sz="2400" dirty="0" smtClean="0"/>
              <a:t>и</a:t>
            </a:r>
            <a:r>
              <a:rPr lang="sr-Latn-CS" sz="2400" dirty="0" smtClean="0"/>
              <a:t> </a:t>
            </a:r>
            <a:r>
              <a:rPr lang="sr-Cyrl-CS" sz="2400" dirty="0" smtClean="0"/>
              <a:t>неуропротекцију</a:t>
            </a:r>
            <a:r>
              <a:rPr lang="sr-Latn-CS" sz="2400" dirty="0" smtClean="0"/>
              <a:t> </a:t>
            </a:r>
          </a:p>
          <a:p>
            <a:pPr fontAlgn="auto">
              <a:spcAft>
                <a:spcPts val="0"/>
              </a:spcAft>
              <a:defRPr/>
            </a:pPr>
            <a:endParaRPr lang="sr-Latn-CS" sz="24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400" b="1" dirty="0" smtClean="0"/>
              <a:t>Зона</a:t>
            </a:r>
            <a:r>
              <a:rPr lang="sr-Latn-CS" sz="2400" b="1" dirty="0" smtClean="0"/>
              <a:t> </a:t>
            </a:r>
            <a:r>
              <a:rPr lang="sr-Cyrl-CS" sz="2400" b="1" dirty="0" smtClean="0"/>
              <a:t>олигемије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508000" y="46038"/>
            <a:ext cx="7886700" cy="1325562"/>
          </a:xfrm>
        </p:spPr>
        <p:txBody>
          <a:bodyPr/>
          <a:lstStyle/>
          <a:p>
            <a:r>
              <a:rPr lang="sr-Cyrl-RS" altLang="en-US" sz="4400" smtClean="0">
                <a:latin typeface="Comic Sans MS" panose="030F0702030302020204" pitchFamily="66" charset="0"/>
              </a:rPr>
              <a:t>Пенумбра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pic>
        <p:nvPicPr>
          <p:cNvPr id="17411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613" y="1690688"/>
            <a:ext cx="4676775" cy="4297362"/>
          </a:xfrm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3876675" y="3357563"/>
            <a:ext cx="1150938" cy="646112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Језгро</a:t>
            </a:r>
            <a:r>
              <a:rPr lang="en-US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инфаркта</a:t>
            </a:r>
            <a:endParaRPr lang="en-US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7413" name="Line 19"/>
          <p:cNvSpPr>
            <a:spLocks noChangeShapeType="1"/>
          </p:cNvSpPr>
          <p:nvPr/>
        </p:nvSpPr>
        <p:spPr bwMode="auto">
          <a:xfrm flipH="1">
            <a:off x="4859338" y="2239963"/>
            <a:ext cx="1219200" cy="1055687"/>
          </a:xfrm>
          <a:prstGeom prst="line">
            <a:avLst/>
          </a:prstGeom>
          <a:noFill/>
          <a:ln w="28575">
            <a:solidFill>
              <a:srgbClr val="777777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4" name="Text Box 18"/>
          <p:cNvSpPr txBox="1">
            <a:spLocks noChangeArrowheads="1"/>
          </p:cNvSpPr>
          <p:nvPr/>
        </p:nvSpPr>
        <p:spPr bwMode="auto">
          <a:xfrm>
            <a:off x="5816600" y="1747838"/>
            <a:ext cx="1419225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sr-Cyrl-RS" altLang="en-US" sz="1400" b="1">
                <a:solidFill>
                  <a:srgbClr val="000000"/>
                </a:solidFill>
                <a:latin typeface="Verdana" panose="020B0604030504040204" pitchFamily="34" charset="0"/>
              </a:rPr>
              <a:t>селективна</a:t>
            </a:r>
            <a:endParaRPr lang="sr-Latn-CS" altLang="en-US" sz="1400" b="1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ctr"/>
            <a:r>
              <a:rPr lang="sr-Cyrl-RS" altLang="en-US" sz="1400" b="1">
                <a:solidFill>
                  <a:srgbClr val="000000"/>
                </a:solidFill>
                <a:latin typeface="Verdana" panose="020B0604030504040204" pitchFamily="34" charset="0"/>
              </a:rPr>
              <a:t>смрт ћелија</a:t>
            </a:r>
            <a:endParaRPr lang="en-US" altLang="en-US" sz="1400" b="1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17415" name="Line 15"/>
          <p:cNvSpPr>
            <a:spLocks noChangeShapeType="1"/>
          </p:cNvSpPr>
          <p:nvPr/>
        </p:nvSpPr>
        <p:spPr bwMode="auto">
          <a:xfrm flipV="1">
            <a:off x="2484438" y="4437063"/>
            <a:ext cx="1300162" cy="901700"/>
          </a:xfrm>
          <a:prstGeom prst="line">
            <a:avLst/>
          </a:prstGeom>
          <a:noFill/>
          <a:ln w="28575">
            <a:solidFill>
              <a:srgbClr val="777777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6" name="Text Box 14"/>
          <p:cNvSpPr txBox="1">
            <a:spLocks noChangeArrowheads="1"/>
          </p:cNvSpPr>
          <p:nvPr/>
        </p:nvSpPr>
        <p:spPr bwMode="auto">
          <a:xfrm>
            <a:off x="998538" y="5338763"/>
            <a:ext cx="1643062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sr-Cyrl-RS" altLang="en-US" sz="1400" b="1">
                <a:solidFill>
                  <a:srgbClr val="000000"/>
                </a:solidFill>
                <a:latin typeface="Verdana" panose="020B0604030504040204" pitchFamily="34" charset="0"/>
              </a:rPr>
              <a:t>денатурисанипротеини</a:t>
            </a:r>
            <a:endParaRPr lang="en-US" altLang="en-US" sz="1400" b="1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17417" name="Line 17"/>
          <p:cNvSpPr>
            <a:spLocks noChangeShapeType="1"/>
          </p:cNvSpPr>
          <p:nvPr/>
        </p:nvSpPr>
        <p:spPr bwMode="auto">
          <a:xfrm flipH="1" flipV="1">
            <a:off x="5051425" y="4724400"/>
            <a:ext cx="1066800" cy="762000"/>
          </a:xfrm>
          <a:prstGeom prst="line">
            <a:avLst/>
          </a:prstGeom>
          <a:noFill/>
          <a:ln w="28575">
            <a:solidFill>
              <a:srgbClr val="777777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8" name="Text Box 16"/>
          <p:cNvSpPr txBox="1">
            <a:spLocks noChangeArrowheads="1"/>
          </p:cNvSpPr>
          <p:nvPr/>
        </p:nvSpPr>
        <p:spPr bwMode="auto">
          <a:xfrm>
            <a:off x="5662613" y="5486400"/>
            <a:ext cx="12366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sr-Cyrl-RS" altLang="en-US" sz="1400" b="1">
                <a:solidFill>
                  <a:srgbClr val="000000"/>
                </a:solidFill>
                <a:latin typeface="Verdana" panose="020B0604030504040204" pitchFamily="34" charset="0"/>
              </a:rPr>
              <a:t>хипоксија</a:t>
            </a:r>
            <a:endParaRPr lang="en-US" altLang="en-US" sz="1400" b="1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1063"/>
          </a:xfrm>
        </p:spPr>
        <p:txBody>
          <a:bodyPr/>
          <a:lstStyle/>
          <a:p>
            <a:r>
              <a:rPr lang="sr-Cyrl-CS" altLang="en-US" smtClean="0">
                <a:latin typeface="Comic Sans MS" panose="030F0702030302020204" pitchFamily="66" charset="0"/>
              </a:rPr>
              <a:t>Исхемијски</a:t>
            </a:r>
            <a:r>
              <a:rPr lang="sr-Latn-CS" altLang="en-US" smtClean="0"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atin typeface="Comic Sans MS" panose="030F0702030302020204" pitchFamily="66" charset="0"/>
              </a:rPr>
              <a:t>мождани</a:t>
            </a:r>
            <a:r>
              <a:rPr lang="sr-Latn-CS" altLang="en-US" smtClean="0"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atin typeface="Comic Sans MS" panose="030F0702030302020204" pitchFamily="66" charset="0"/>
              </a:rPr>
              <a:t>удар</a:t>
            </a:r>
            <a:endParaRPr lang="en-US" altLang="en-US" smtClean="0">
              <a:latin typeface="Comic Sans MS" panose="030F0702030302020204" pitchFamily="66" charset="0"/>
            </a:endParaRP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7788" y="1308100"/>
            <a:ext cx="9144000" cy="5472113"/>
          </a:xfrm>
        </p:spPr>
        <p:txBody>
          <a:bodyPr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b="1" dirty="0" smtClean="0">
                <a:solidFill>
                  <a:srgbClr val="C00000"/>
                </a:solidFill>
              </a:rPr>
              <a:t>Атеросклероза</a:t>
            </a:r>
            <a:r>
              <a:rPr lang="sr-Latn-CS" sz="2400" b="1" dirty="0" smtClean="0">
                <a:solidFill>
                  <a:srgbClr val="C00000"/>
                </a:solidFill>
              </a:rPr>
              <a:t> </a:t>
            </a:r>
            <a:r>
              <a:rPr lang="sr-Cyrl-CS" sz="2400" b="1" dirty="0" smtClean="0">
                <a:solidFill>
                  <a:srgbClr val="C00000"/>
                </a:solidFill>
              </a:rPr>
              <a:t>великих</a:t>
            </a:r>
            <a:r>
              <a:rPr lang="sr-Latn-CS" sz="2400" b="1" dirty="0" smtClean="0">
                <a:solidFill>
                  <a:srgbClr val="C00000"/>
                </a:solidFill>
              </a:rPr>
              <a:t> </a:t>
            </a:r>
            <a:r>
              <a:rPr lang="sr-Cyrl-CS" sz="2400" b="1" dirty="0" smtClean="0">
                <a:solidFill>
                  <a:srgbClr val="C00000"/>
                </a:solidFill>
              </a:rPr>
              <a:t>крвних</a:t>
            </a:r>
            <a:r>
              <a:rPr lang="sr-Latn-CS" sz="2400" b="1" dirty="0" smtClean="0">
                <a:solidFill>
                  <a:srgbClr val="C00000"/>
                </a:solidFill>
              </a:rPr>
              <a:t> </a:t>
            </a:r>
            <a:r>
              <a:rPr lang="sr-Cyrl-CS" sz="2400" b="1" dirty="0" smtClean="0">
                <a:solidFill>
                  <a:srgbClr val="C00000"/>
                </a:solidFill>
              </a:rPr>
              <a:t>судова</a:t>
            </a:r>
            <a:r>
              <a:rPr lang="sr-Latn-CS" sz="2400" b="1" dirty="0" smtClean="0">
                <a:solidFill>
                  <a:srgbClr val="C00000"/>
                </a:solidFill>
              </a:rPr>
              <a:t>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- </a:t>
            </a:r>
            <a:r>
              <a:rPr lang="sr-Cyrl-CS" sz="2400" dirty="0" smtClean="0"/>
              <a:t>ин</a:t>
            </a:r>
            <a:r>
              <a:rPr lang="sr-Latn-CS" sz="2400" dirty="0" smtClean="0"/>
              <a:t> </a:t>
            </a:r>
            <a:r>
              <a:rPr lang="sr-Cyrl-CS" sz="2400" dirty="0" smtClean="0"/>
              <a:t>ситу</a:t>
            </a:r>
            <a:r>
              <a:rPr lang="sr-Latn-CS" sz="2400" dirty="0" smtClean="0"/>
              <a:t> – </a:t>
            </a:r>
            <a:r>
              <a:rPr lang="sr-Cyrl-CS" sz="2400" dirty="0" smtClean="0"/>
              <a:t>а</a:t>
            </a:r>
            <a:r>
              <a:rPr lang="sr-Latn-CS" sz="2400" dirty="0" smtClean="0"/>
              <a:t>. </a:t>
            </a:r>
            <a:r>
              <a:rPr lang="sr-Cyrl-CS" sz="2400" dirty="0" smtClean="0"/>
              <a:t>басиларис</a:t>
            </a:r>
            <a:endParaRPr lang="sr-Latn-CS" sz="24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- </a:t>
            </a:r>
            <a:r>
              <a:rPr lang="sr-Cyrl-CS" sz="2400" dirty="0" smtClean="0"/>
              <a:t>емболизација</a:t>
            </a:r>
            <a:r>
              <a:rPr lang="sr-Latn-CS" sz="2400" dirty="0" smtClean="0"/>
              <a:t> – </a:t>
            </a:r>
            <a:r>
              <a:rPr lang="sr-Cyrl-CS" sz="2400" dirty="0" smtClean="0"/>
              <a:t>АЦМ</a:t>
            </a:r>
            <a:endParaRPr lang="sr-Latn-CS" sz="24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b="1" dirty="0" smtClean="0">
                <a:solidFill>
                  <a:srgbClr val="C00000"/>
                </a:solidFill>
              </a:rPr>
              <a:t>Кардиогени</a:t>
            </a:r>
            <a:r>
              <a:rPr lang="sr-Latn-CS" sz="2400" b="1" dirty="0" smtClean="0">
                <a:solidFill>
                  <a:srgbClr val="C00000"/>
                </a:solidFill>
              </a:rPr>
              <a:t> </a:t>
            </a:r>
            <a:r>
              <a:rPr lang="sr-Cyrl-CS" sz="2400" b="1" dirty="0" smtClean="0">
                <a:solidFill>
                  <a:srgbClr val="C00000"/>
                </a:solidFill>
              </a:rPr>
              <a:t>емболизам</a:t>
            </a:r>
            <a:r>
              <a:rPr lang="sr-Latn-CS" sz="2400" b="1" dirty="0" smtClean="0">
                <a:solidFill>
                  <a:srgbClr val="C00000"/>
                </a:solidFill>
              </a:rPr>
              <a:t>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b="1" dirty="0" smtClean="0">
                <a:solidFill>
                  <a:srgbClr val="C00000"/>
                </a:solidFill>
              </a:rPr>
              <a:t>Лакунарни</a:t>
            </a:r>
            <a:r>
              <a:rPr lang="sr-Latn-CS" sz="2400" b="1" dirty="0" smtClean="0">
                <a:solidFill>
                  <a:srgbClr val="C00000"/>
                </a:solidFill>
              </a:rPr>
              <a:t> </a:t>
            </a:r>
            <a:r>
              <a:rPr lang="sr-Cyrl-CS" sz="2400" b="1" dirty="0" smtClean="0">
                <a:solidFill>
                  <a:srgbClr val="C00000"/>
                </a:solidFill>
              </a:rPr>
              <a:t>инфаркти</a:t>
            </a:r>
            <a:r>
              <a:rPr lang="sr-Latn-CS" sz="2400" b="1" dirty="0" smtClean="0">
                <a:solidFill>
                  <a:srgbClr val="C00000"/>
                </a:solidFill>
              </a:rPr>
              <a:t>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- </a:t>
            </a:r>
            <a:r>
              <a:rPr lang="sr-Cyrl-CS" sz="2400" dirty="0" smtClean="0"/>
              <a:t>мали</a:t>
            </a:r>
            <a:r>
              <a:rPr lang="sr-Latn-CS" sz="2400" dirty="0" smtClean="0"/>
              <a:t> </a:t>
            </a:r>
            <a:r>
              <a:rPr lang="sr-Cyrl-CS" sz="2400" dirty="0" smtClean="0"/>
              <a:t>перформантни</a:t>
            </a:r>
            <a:r>
              <a:rPr lang="sr-Latn-CS" sz="2400" dirty="0" smtClean="0"/>
              <a:t> </a:t>
            </a:r>
            <a:r>
              <a:rPr lang="sr-Cyrl-CS" sz="2400" dirty="0" smtClean="0"/>
              <a:t>крвни</a:t>
            </a:r>
            <a:r>
              <a:rPr lang="sr-Latn-CS" sz="2400" dirty="0" smtClean="0"/>
              <a:t> </a:t>
            </a:r>
            <a:r>
              <a:rPr lang="sr-Cyrl-CS" sz="2400" dirty="0" smtClean="0"/>
              <a:t>судови</a:t>
            </a:r>
            <a:r>
              <a:rPr lang="sr-Latn-CS" sz="2400" dirty="0" smtClean="0"/>
              <a:t> </a:t>
            </a:r>
            <a:r>
              <a:rPr lang="sr-Cyrl-CS" sz="2400" dirty="0" smtClean="0"/>
              <a:t>дубљих</a:t>
            </a:r>
            <a:r>
              <a:rPr lang="sr-Latn-CS" sz="2400" dirty="0" smtClean="0"/>
              <a:t> </a:t>
            </a:r>
            <a:r>
              <a:rPr lang="sr-Cyrl-CS" sz="2400" dirty="0" smtClean="0"/>
              <a:t>делова</a:t>
            </a:r>
            <a:r>
              <a:rPr lang="sr-Latn-CS" sz="2400" dirty="0" smtClean="0"/>
              <a:t> </a:t>
            </a:r>
            <a:r>
              <a:rPr lang="sr-Cyrl-CS" sz="2400" dirty="0" smtClean="0"/>
              <a:t>мозга</a:t>
            </a:r>
            <a:endParaRPr lang="sr-Latn-CS" sz="24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- </a:t>
            </a:r>
            <a:r>
              <a:rPr lang="sr-Cyrl-CS" sz="2400" dirty="0" smtClean="0"/>
              <a:t>лакуне</a:t>
            </a:r>
            <a:r>
              <a:rPr lang="sr-Latn-CS" sz="2400" dirty="0" smtClean="0"/>
              <a:t> </a:t>
            </a:r>
            <a:r>
              <a:rPr lang="sr-Cyrl-CS" sz="2400" dirty="0" smtClean="0"/>
              <a:t>до</a:t>
            </a:r>
            <a:r>
              <a:rPr lang="sr-Latn-CS" sz="2400" dirty="0" smtClean="0"/>
              <a:t> 15</a:t>
            </a:r>
            <a:r>
              <a:rPr lang="sr-Cyrl-CS" sz="2400" dirty="0" smtClean="0"/>
              <a:t>мм</a:t>
            </a:r>
            <a:r>
              <a:rPr lang="sr-Latn-CS" sz="2400" dirty="0" smtClean="0"/>
              <a:t> (</a:t>
            </a:r>
            <a:r>
              <a:rPr lang="sr-Cyrl-CS" sz="2400" dirty="0" smtClean="0"/>
              <a:t>мали</a:t>
            </a:r>
            <a:r>
              <a:rPr lang="sr-Latn-CS" sz="2400" dirty="0" smtClean="0"/>
              <a:t> </a:t>
            </a:r>
            <a:r>
              <a:rPr lang="sr-Cyrl-CS" sz="2400" dirty="0" smtClean="0"/>
              <a:t>крвни</a:t>
            </a:r>
            <a:r>
              <a:rPr lang="sr-Latn-CS" sz="2400" dirty="0" smtClean="0"/>
              <a:t> </a:t>
            </a:r>
            <a:r>
              <a:rPr lang="sr-Cyrl-CS" sz="2400" dirty="0" smtClean="0"/>
              <a:t>судови</a:t>
            </a:r>
            <a:r>
              <a:rPr lang="sr-Latn-CS" sz="2400" dirty="0" smtClean="0"/>
              <a:t>)</a:t>
            </a:r>
            <a:endParaRPr lang="sr-Latn-CS" sz="2400" dirty="0" smtClean="0">
              <a:solidFill>
                <a:schemeClr val="folHlink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b="1" dirty="0" smtClean="0">
                <a:solidFill>
                  <a:srgbClr val="C00000"/>
                </a:solidFill>
              </a:rPr>
              <a:t>Ређи</a:t>
            </a:r>
            <a:r>
              <a:rPr lang="sr-Latn-CS" sz="2400" b="1" dirty="0" smtClean="0">
                <a:solidFill>
                  <a:srgbClr val="C00000"/>
                </a:solidFill>
              </a:rPr>
              <a:t> </a:t>
            </a:r>
            <a:r>
              <a:rPr lang="sr-Cyrl-CS" sz="2400" b="1" dirty="0" smtClean="0">
                <a:solidFill>
                  <a:srgbClr val="C00000"/>
                </a:solidFill>
              </a:rPr>
              <a:t>етиолошки</a:t>
            </a:r>
            <a:r>
              <a:rPr lang="sr-Latn-CS" sz="2400" b="1" dirty="0" smtClean="0">
                <a:solidFill>
                  <a:srgbClr val="C00000"/>
                </a:solidFill>
              </a:rPr>
              <a:t> </a:t>
            </a:r>
            <a:r>
              <a:rPr lang="sr-Cyrl-CS" sz="2400" b="1" dirty="0" smtClean="0">
                <a:solidFill>
                  <a:srgbClr val="C00000"/>
                </a:solidFill>
              </a:rPr>
              <a:t>фактори</a:t>
            </a:r>
            <a:r>
              <a:rPr lang="sr-Latn-CS" sz="2400" b="1" dirty="0" smtClean="0">
                <a:solidFill>
                  <a:srgbClr val="C00000"/>
                </a:solidFill>
              </a:rPr>
              <a:t> </a:t>
            </a:r>
            <a:r>
              <a:rPr lang="sr-Latn-CS" sz="2400" dirty="0" smtClean="0"/>
              <a:t>– </a:t>
            </a:r>
            <a:r>
              <a:rPr lang="sr-Cyrl-CS" sz="2400" dirty="0" smtClean="0"/>
              <a:t>млађи</a:t>
            </a:r>
            <a:r>
              <a:rPr lang="sr-Latn-CS" sz="2400" dirty="0" smtClean="0"/>
              <a:t> </a:t>
            </a:r>
            <a:r>
              <a:rPr lang="sr-Cyrl-CS" sz="2400" dirty="0" smtClean="0"/>
              <a:t>болесници</a:t>
            </a:r>
            <a:r>
              <a:rPr lang="sr-Latn-CS" sz="2400" dirty="0" smtClean="0"/>
              <a:t> </a:t>
            </a:r>
            <a:endParaRPr lang="sr-Latn-CS" sz="2400" dirty="0" smtClean="0">
              <a:solidFill>
                <a:schemeClr val="folHlink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  - </a:t>
            </a:r>
            <a:r>
              <a:rPr lang="sr-Cyrl-CS" sz="2400" dirty="0" smtClean="0"/>
              <a:t>антифосфолипидни</a:t>
            </a:r>
            <a:r>
              <a:rPr lang="sr-Latn-CS" sz="2400" dirty="0" smtClean="0"/>
              <a:t> </a:t>
            </a:r>
            <a:r>
              <a:rPr lang="sr-Cyrl-CS" sz="2400" dirty="0" smtClean="0"/>
              <a:t>синдром</a:t>
            </a:r>
            <a:endParaRPr lang="sr-Latn-CS" sz="24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  - </a:t>
            </a:r>
            <a:r>
              <a:rPr lang="sr-Cyrl-CS" sz="2400" dirty="0" smtClean="0"/>
              <a:t>долихоартериопатије</a:t>
            </a:r>
            <a:r>
              <a:rPr lang="sr-Latn-CS" sz="2400" dirty="0" smtClean="0"/>
              <a:t> </a:t>
            </a:r>
            <a:r>
              <a:rPr lang="sr-Cyrl-CS" sz="2400" dirty="0" smtClean="0"/>
              <a:t>каротидних</a:t>
            </a:r>
            <a:r>
              <a:rPr lang="sr-Latn-CS" sz="2400" dirty="0" smtClean="0"/>
              <a:t> </a:t>
            </a:r>
            <a:r>
              <a:rPr lang="sr-Cyrl-CS" sz="2400" dirty="0" smtClean="0"/>
              <a:t>артерија</a:t>
            </a:r>
            <a:endParaRPr lang="sr-Latn-CS" sz="24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  - </a:t>
            </a:r>
            <a:r>
              <a:rPr lang="sr-Cyrl-CS" sz="2400" dirty="0" smtClean="0"/>
              <a:t>дисекције</a:t>
            </a:r>
            <a:r>
              <a:rPr lang="sr-Latn-CS" sz="2400" dirty="0" smtClean="0"/>
              <a:t> </a:t>
            </a:r>
            <a:r>
              <a:rPr lang="sr-Cyrl-CS" sz="2400" dirty="0" smtClean="0"/>
              <a:t>каротидне</a:t>
            </a:r>
            <a:r>
              <a:rPr lang="sr-Latn-CS" sz="2400" dirty="0" smtClean="0"/>
              <a:t> </a:t>
            </a:r>
            <a:r>
              <a:rPr lang="sr-Cyrl-CS" sz="2400" dirty="0" smtClean="0"/>
              <a:t>артерије</a:t>
            </a:r>
            <a:endParaRPr lang="sr-Latn-CS" sz="24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  - </a:t>
            </a:r>
            <a:r>
              <a:rPr lang="sr-Cyrl-CS" sz="2400" dirty="0" smtClean="0"/>
              <a:t>мождани</a:t>
            </a:r>
            <a:r>
              <a:rPr lang="sr-Latn-CS" sz="2400" dirty="0" smtClean="0"/>
              <a:t> </a:t>
            </a:r>
            <a:r>
              <a:rPr lang="sr-Cyrl-CS" sz="2400" dirty="0" smtClean="0"/>
              <a:t>удар</a:t>
            </a:r>
            <a:r>
              <a:rPr lang="sr-Latn-CS" sz="2400" dirty="0" smtClean="0"/>
              <a:t> </a:t>
            </a:r>
            <a:r>
              <a:rPr lang="sr-Cyrl-CS" sz="2400" dirty="0" smtClean="0"/>
              <a:t>у</a:t>
            </a:r>
            <a:r>
              <a:rPr lang="sr-Latn-CS" sz="2400" dirty="0" smtClean="0"/>
              <a:t> </a:t>
            </a:r>
            <a:r>
              <a:rPr lang="sr-Cyrl-CS" sz="2400" dirty="0" smtClean="0"/>
              <a:t>контексту</a:t>
            </a:r>
            <a:r>
              <a:rPr lang="sr-Latn-CS" sz="2400" dirty="0" smtClean="0"/>
              <a:t> </a:t>
            </a:r>
            <a:r>
              <a:rPr lang="sr-Cyrl-CS" sz="2400" dirty="0" smtClean="0"/>
              <a:t>ХИВ</a:t>
            </a:r>
            <a:r>
              <a:rPr lang="sr-Latn-CS" sz="2400" dirty="0" smtClean="0"/>
              <a:t> </a:t>
            </a:r>
            <a:r>
              <a:rPr lang="sr-Cyrl-CS" sz="2400" dirty="0" smtClean="0"/>
              <a:t>болести</a:t>
            </a:r>
            <a:endParaRPr lang="sr-Latn-CS" sz="24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  - </a:t>
            </a:r>
            <a:r>
              <a:rPr lang="sr-Cyrl-CS" sz="2400" dirty="0" smtClean="0"/>
              <a:t>слеп</a:t>
            </a:r>
            <a:r>
              <a:rPr lang="sr-Latn-CS" sz="2400" dirty="0" smtClean="0"/>
              <a:t> </a:t>
            </a:r>
            <a:r>
              <a:rPr lang="sr-Cyrl-CS" sz="2400" dirty="0" smtClean="0"/>
              <a:t>апнеја</a:t>
            </a:r>
            <a:r>
              <a:rPr lang="sr-Latn-CS" sz="2400" dirty="0" smtClean="0"/>
              <a:t>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</a:t>
            </a:r>
            <a:r>
              <a:rPr lang="sr-Cyrl-RS" sz="2400" dirty="0" smtClean="0"/>
              <a:t>  </a:t>
            </a:r>
            <a:r>
              <a:rPr lang="sr-Latn-CS" sz="2400" dirty="0" smtClean="0"/>
              <a:t> - </a:t>
            </a:r>
            <a:r>
              <a:rPr lang="sr-Cyrl-CS" sz="2400" dirty="0" smtClean="0"/>
              <a:t>васкулитиси</a:t>
            </a:r>
            <a:r>
              <a:rPr lang="sr-Latn-CS" sz="2400" dirty="0" smtClean="0"/>
              <a:t>, </a:t>
            </a:r>
            <a:r>
              <a:rPr lang="sr-Cyrl-CS" sz="2400" dirty="0" smtClean="0"/>
              <a:t>анемије</a:t>
            </a:r>
            <a:r>
              <a:rPr lang="sr-Latn-CS" sz="2400" dirty="0" smtClean="0"/>
              <a:t>, </a:t>
            </a:r>
            <a:r>
              <a:rPr lang="sr-Cyrl-CS" sz="2400" dirty="0" smtClean="0"/>
              <a:t>полицитемија</a:t>
            </a:r>
            <a:r>
              <a:rPr lang="sr-Latn-CS" sz="2400" dirty="0" smtClean="0"/>
              <a:t>, </a:t>
            </a:r>
            <a:r>
              <a:rPr lang="sr-Cyrl-CS" sz="2400" dirty="0" smtClean="0"/>
              <a:t>поремећаји</a:t>
            </a:r>
            <a:r>
              <a:rPr lang="sr-Latn-CS" sz="2400" dirty="0" smtClean="0"/>
              <a:t> </a:t>
            </a:r>
            <a:r>
              <a:rPr lang="sr-Cyrl-CS" sz="2400" dirty="0" smtClean="0"/>
              <a:t>коагулације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CS" sz="2400" b="1" dirty="0" smtClean="0">
                <a:solidFill>
                  <a:srgbClr val="C00000"/>
                </a:solidFill>
              </a:rPr>
              <a:t>Неутврђени</a:t>
            </a:r>
            <a:r>
              <a:rPr lang="sr-Latn-CS" sz="2400" b="1" dirty="0" smtClean="0">
                <a:solidFill>
                  <a:srgbClr val="C00000"/>
                </a:solidFill>
              </a:rPr>
              <a:t> </a:t>
            </a:r>
            <a:r>
              <a:rPr lang="sr-Cyrl-CS" sz="2400" b="1" dirty="0">
                <a:solidFill>
                  <a:srgbClr val="C00000"/>
                </a:solidFill>
              </a:rPr>
              <a:t>етиолошки</a:t>
            </a:r>
            <a:r>
              <a:rPr lang="sr-Latn-CS" sz="2400" b="1" dirty="0">
                <a:solidFill>
                  <a:srgbClr val="C00000"/>
                </a:solidFill>
              </a:rPr>
              <a:t> </a:t>
            </a:r>
            <a:r>
              <a:rPr lang="sr-Cyrl-CS" sz="2400" b="1" dirty="0">
                <a:solidFill>
                  <a:srgbClr val="C00000"/>
                </a:solidFill>
              </a:rPr>
              <a:t>фактори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260350"/>
            <a:ext cx="7886700" cy="1325563"/>
          </a:xfrm>
        </p:spPr>
        <p:txBody>
          <a:bodyPr/>
          <a:lstStyle/>
          <a:p>
            <a:r>
              <a:rPr lang="sr-Cyrl-CS" altLang="en-US" sz="4400" smtClean="0">
                <a:latin typeface="Comic Sans MS" panose="030F0702030302020204" pitchFamily="66" charset="0"/>
              </a:rPr>
              <a:t>Исхемијски</a:t>
            </a:r>
            <a:r>
              <a:rPr lang="sr-Latn-CS" altLang="en-US" sz="4400" smtClean="0">
                <a:latin typeface="Comic Sans MS" panose="030F0702030302020204" pitchFamily="66" charset="0"/>
              </a:rPr>
              <a:t> </a:t>
            </a:r>
            <a:r>
              <a:rPr lang="sr-Cyrl-CS" altLang="en-US" sz="4400" smtClean="0">
                <a:latin typeface="Comic Sans MS" panose="030F0702030302020204" pitchFamily="66" charset="0"/>
              </a:rPr>
              <a:t>мождани</a:t>
            </a:r>
            <a:r>
              <a:rPr lang="sr-Latn-CS" altLang="en-US" sz="4400" smtClean="0">
                <a:latin typeface="Comic Sans MS" panose="030F0702030302020204" pitchFamily="66" charset="0"/>
              </a:rPr>
              <a:t> </a:t>
            </a:r>
            <a:r>
              <a:rPr lang="sr-Cyrl-CS" altLang="en-US" sz="4400" smtClean="0">
                <a:latin typeface="Comic Sans MS" panose="030F0702030302020204" pitchFamily="66" charset="0"/>
              </a:rPr>
              <a:t>удар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250825" y="1585913"/>
            <a:ext cx="9144000" cy="46958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600" b="1" smtClean="0">
                <a:solidFill>
                  <a:srgbClr val="C00000"/>
                </a:solidFill>
              </a:rPr>
              <a:t>Хипертензивна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b="1" smtClean="0">
                <a:solidFill>
                  <a:srgbClr val="C00000"/>
                </a:solidFill>
              </a:rPr>
              <a:t>енцефалопатија</a:t>
            </a:r>
            <a:endParaRPr lang="sr-Latn-CS" altLang="en-US" sz="2600" b="1" smtClean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- </a:t>
            </a:r>
            <a:r>
              <a:rPr lang="sr-Cyrl-CS" altLang="en-US" sz="2600" smtClean="0"/>
              <a:t>главобоља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мучнина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повраћање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поремећаји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вида</a:t>
            </a:r>
            <a:r>
              <a:rPr lang="sr-Latn-CS" altLang="en-US" sz="2600" smtClean="0"/>
              <a:t>, </a:t>
            </a:r>
            <a:r>
              <a:rPr lang="sr-Cyrl-RS" altLang="en-US" sz="2600" smtClean="0"/>
              <a:t>  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RS" altLang="en-US" sz="2600" smtClean="0"/>
              <a:t>     </a:t>
            </a:r>
            <a:r>
              <a:rPr lang="sr-Cyrl-CS" altLang="en-US" sz="2600" smtClean="0"/>
              <a:t>конфузност</a:t>
            </a:r>
            <a:r>
              <a:rPr lang="sr-Latn-CS" altLang="en-US" sz="2600" smtClean="0"/>
              <a:t>,  </a:t>
            </a:r>
            <a:r>
              <a:rPr lang="sr-Cyrl-CS" altLang="en-US" sz="2600" smtClean="0"/>
              <a:t>генерализивани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епи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напади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- </a:t>
            </a:r>
            <a:r>
              <a:rPr lang="sr-Cyrl-CS" altLang="en-US" sz="2600" smtClean="0"/>
              <a:t>нема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фокалних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знакова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почетку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- </a:t>
            </a:r>
            <a:r>
              <a:rPr lang="sr-Cyrl-CS" altLang="en-US" sz="2600" smtClean="0"/>
              <a:t>фундус</a:t>
            </a:r>
            <a:r>
              <a:rPr lang="sr-Latn-CS" altLang="en-US" sz="2600" smtClean="0"/>
              <a:t> - </a:t>
            </a:r>
            <a:r>
              <a:rPr lang="sr-Cyrl-CS" altLang="en-US" sz="2600" smtClean="0"/>
              <a:t>спазам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малих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артерија</a:t>
            </a:r>
            <a:r>
              <a:rPr lang="sr-Latn-CS" altLang="en-US" sz="2600" smtClean="0"/>
              <a:t> , </a:t>
            </a:r>
            <a:r>
              <a:rPr lang="sr-Cyrl-CS" altLang="en-US" sz="2600" smtClean="0"/>
              <a:t>едем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папиле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- </a:t>
            </a:r>
            <a:r>
              <a:rPr lang="sr-Cyrl-CS" altLang="en-US" sz="2600" b="1" smtClean="0">
                <a:solidFill>
                  <a:srgbClr val="C00000"/>
                </a:solidFill>
              </a:rPr>
              <a:t>Еклампсија</a:t>
            </a:r>
            <a:r>
              <a:rPr lang="sr-Latn-CS" altLang="en-US" sz="2600" smtClean="0"/>
              <a:t> – </a:t>
            </a:r>
            <a:r>
              <a:rPr lang="sr-Cyrl-CS" altLang="en-US" sz="2600" smtClean="0"/>
              <a:t>посебан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вид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ХЕ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трудноћи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- </a:t>
            </a:r>
            <a:r>
              <a:rPr lang="sr-Cyrl-CS" altLang="en-US" sz="2600" smtClean="0"/>
              <a:t>КТ</a:t>
            </a:r>
            <a:r>
              <a:rPr lang="sr-Latn-CS" altLang="en-US" sz="2600" smtClean="0"/>
              <a:t> – </a:t>
            </a:r>
            <a:r>
              <a:rPr lang="sr-Cyrl-CS" altLang="en-US" sz="2600" smtClean="0"/>
              <a:t>фокални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или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глобални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едем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мозга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петехијалне</a:t>
            </a:r>
            <a:r>
              <a:rPr lang="sr-Latn-CS" altLang="en-US" sz="2600" smtClean="0"/>
              <a:t>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</a:t>
            </a:r>
            <a:r>
              <a:rPr lang="sr-Cyrl-CS" altLang="en-US" sz="2600" smtClean="0"/>
              <a:t>хеморагије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акутне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зоне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инфаркта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- </a:t>
            </a:r>
            <a:r>
              <a:rPr lang="sr-Cyrl-CS" altLang="en-US" sz="2600" smtClean="0"/>
              <a:t>ургентно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стање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медицини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хитан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третман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0"/>
            <a:ext cx="8191500" cy="1325563"/>
          </a:xfrm>
        </p:spPr>
        <p:txBody>
          <a:bodyPr/>
          <a:lstStyle/>
          <a:p>
            <a:r>
              <a:rPr lang="sr-Cyrl-CS" altLang="en-US" smtClean="0">
                <a:latin typeface="Comic Sans MS" panose="030F0702030302020204" pitchFamily="66" charset="0"/>
              </a:rPr>
              <a:t>Прогноза</a:t>
            </a:r>
            <a:r>
              <a:rPr lang="sr-Latn-CS" altLang="en-US" smtClean="0">
                <a:latin typeface="Comic Sans MS" panose="030F0702030302020204" pitchFamily="66" charset="0"/>
              </a:rPr>
              <a:t> </a:t>
            </a:r>
            <a:r>
              <a:rPr lang="sr-Cyrl-RS" altLang="en-US" smtClean="0">
                <a:latin typeface="Comic Sans MS" panose="030F0702030302020204" pitchFamily="66" charset="0"/>
              </a:rPr>
              <a:t>исхемичног </a:t>
            </a:r>
            <a:r>
              <a:rPr lang="sr-Cyrl-CS" altLang="en-US" smtClean="0">
                <a:latin typeface="Comic Sans MS" panose="030F0702030302020204" pitchFamily="66" charset="0"/>
              </a:rPr>
              <a:t>можданог</a:t>
            </a:r>
            <a:r>
              <a:rPr lang="sr-Latn-CS" altLang="en-US" smtClean="0">
                <a:latin typeface="Comic Sans MS" panose="030F0702030302020204" pitchFamily="66" charset="0"/>
              </a:rPr>
              <a:t> </a:t>
            </a:r>
            <a:r>
              <a:rPr lang="sr-Cyrl-CS" altLang="en-US" smtClean="0">
                <a:latin typeface="Comic Sans MS" panose="030F0702030302020204" pitchFamily="66" charset="0"/>
              </a:rPr>
              <a:t>удара</a:t>
            </a:r>
            <a:endParaRPr lang="en-US" altLang="en-US" smtClean="0">
              <a:latin typeface="Comic Sans MS" panose="030F0702030302020204" pitchFamily="66" charset="0"/>
            </a:endParaRP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850" y="1325563"/>
            <a:ext cx="8521700" cy="5214937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2400" dirty="0" smtClean="0">
                <a:solidFill>
                  <a:srgbClr val="C00000"/>
                </a:solidFill>
              </a:rPr>
              <a:t>Морталитет</a:t>
            </a:r>
            <a:r>
              <a:rPr lang="sr-Latn-CS" sz="2400" dirty="0" smtClean="0">
                <a:solidFill>
                  <a:srgbClr val="C00000"/>
                </a:solidFill>
              </a:rPr>
              <a:t> </a:t>
            </a:r>
            <a:r>
              <a:rPr lang="sr-Cyrl-CS" sz="2400" dirty="0" smtClean="0">
                <a:solidFill>
                  <a:srgbClr val="C00000"/>
                </a:solidFill>
              </a:rPr>
              <a:t>велики</a:t>
            </a:r>
            <a:endParaRPr lang="sr-Latn-CS" sz="24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- </a:t>
            </a:r>
            <a:r>
              <a:rPr lang="sr-Cyrl-CS" sz="2400" dirty="0" smtClean="0"/>
              <a:t>у</a:t>
            </a:r>
            <a:r>
              <a:rPr lang="sr-Latn-CS" sz="2400" dirty="0" smtClean="0"/>
              <a:t> </a:t>
            </a:r>
            <a:r>
              <a:rPr lang="sr-Cyrl-CS" sz="2400" dirty="0" smtClean="0"/>
              <a:t>првој</a:t>
            </a:r>
            <a:r>
              <a:rPr lang="sr-Latn-CS" sz="2400" dirty="0" smtClean="0"/>
              <a:t> </a:t>
            </a:r>
            <a:r>
              <a:rPr lang="sr-Cyrl-CS" sz="2400" dirty="0" smtClean="0"/>
              <a:t>недељи</a:t>
            </a:r>
            <a:r>
              <a:rPr lang="sr-Latn-CS" sz="2400" dirty="0" smtClean="0"/>
              <a:t> 10%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- </a:t>
            </a:r>
            <a:r>
              <a:rPr lang="sr-Cyrl-CS" sz="2400" dirty="0" smtClean="0"/>
              <a:t>у</a:t>
            </a:r>
            <a:r>
              <a:rPr lang="sr-Latn-CS" sz="2400" dirty="0" smtClean="0"/>
              <a:t> </a:t>
            </a:r>
            <a:r>
              <a:rPr lang="sr-Cyrl-CS" sz="2400" dirty="0" smtClean="0"/>
              <a:t>првих</a:t>
            </a:r>
            <a:r>
              <a:rPr lang="sr-Latn-CS" sz="2400" dirty="0" smtClean="0"/>
              <a:t> </a:t>
            </a:r>
            <a:r>
              <a:rPr lang="sr-Cyrl-CS" sz="2400" dirty="0" smtClean="0"/>
              <a:t>месец</a:t>
            </a:r>
            <a:r>
              <a:rPr lang="sr-Latn-CS" sz="2400" dirty="0" smtClean="0"/>
              <a:t> </a:t>
            </a:r>
            <a:r>
              <a:rPr lang="sr-Cyrl-CS" sz="2400" dirty="0" smtClean="0"/>
              <a:t>дана</a:t>
            </a:r>
            <a:r>
              <a:rPr lang="sr-Latn-CS" sz="2400" dirty="0" smtClean="0"/>
              <a:t> </a:t>
            </a:r>
            <a:r>
              <a:rPr lang="sr-Cyrl-CS" sz="2400" dirty="0" smtClean="0"/>
              <a:t>још</a:t>
            </a:r>
            <a:r>
              <a:rPr lang="sr-Latn-CS" sz="2400" dirty="0" smtClean="0"/>
              <a:t> 20%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- </a:t>
            </a:r>
            <a:r>
              <a:rPr lang="sr-Cyrl-CS" sz="2400" dirty="0" smtClean="0"/>
              <a:t>унутар</a:t>
            </a:r>
            <a:r>
              <a:rPr lang="sr-Latn-CS" sz="2400" dirty="0" smtClean="0"/>
              <a:t> </a:t>
            </a:r>
            <a:r>
              <a:rPr lang="sr-Cyrl-CS" sz="2400" dirty="0" smtClean="0"/>
              <a:t>прве</a:t>
            </a:r>
            <a:r>
              <a:rPr lang="sr-Latn-CS" sz="2400" dirty="0" smtClean="0"/>
              <a:t> </a:t>
            </a:r>
            <a:r>
              <a:rPr lang="sr-Cyrl-CS" sz="2400" dirty="0" smtClean="0"/>
              <a:t>године</a:t>
            </a:r>
            <a:r>
              <a:rPr lang="sr-Latn-CS" sz="2400" dirty="0" smtClean="0"/>
              <a:t> </a:t>
            </a:r>
            <a:r>
              <a:rPr lang="sr-Cyrl-CS" sz="2400" dirty="0" smtClean="0"/>
              <a:t>још</a:t>
            </a:r>
            <a:r>
              <a:rPr lang="sr-Latn-CS" sz="2400" dirty="0" smtClean="0"/>
              <a:t> 30%</a:t>
            </a:r>
            <a:endParaRPr lang="sr-Cyrl-RS" sz="2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sr-Latn-CS" sz="24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RS" sz="2400" dirty="0" smtClean="0">
                <a:solidFill>
                  <a:srgbClr val="C00000"/>
                </a:solidFill>
              </a:rPr>
              <a:t>Инвалидност.....</a:t>
            </a:r>
            <a:endParaRPr lang="sr-Latn-CS" sz="24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r-Cyrl-CS" sz="24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CS" sz="2400" dirty="0" smtClean="0">
                <a:solidFill>
                  <a:srgbClr val="C00000"/>
                </a:solidFill>
              </a:rPr>
              <a:t>Предиктори</a:t>
            </a:r>
            <a:r>
              <a:rPr lang="sr-Latn-CS" sz="2400" dirty="0" smtClean="0">
                <a:solidFill>
                  <a:srgbClr val="C00000"/>
                </a:solidFill>
              </a:rPr>
              <a:t> </a:t>
            </a:r>
            <a:r>
              <a:rPr lang="sr-Cyrl-CS" sz="2400" dirty="0" smtClean="0">
                <a:solidFill>
                  <a:srgbClr val="C00000"/>
                </a:solidFill>
              </a:rPr>
              <a:t>лоше</a:t>
            </a:r>
            <a:r>
              <a:rPr lang="sr-Latn-CS" sz="2400" dirty="0" smtClean="0">
                <a:solidFill>
                  <a:srgbClr val="C00000"/>
                </a:solidFill>
              </a:rPr>
              <a:t> </a:t>
            </a:r>
            <a:r>
              <a:rPr lang="sr-Cyrl-CS" sz="2400" dirty="0" smtClean="0">
                <a:solidFill>
                  <a:srgbClr val="C00000"/>
                </a:solidFill>
              </a:rPr>
              <a:t>прогнозе</a:t>
            </a:r>
            <a:endParaRPr lang="sr-Latn-CS" sz="24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- </a:t>
            </a:r>
            <a:r>
              <a:rPr lang="sr-Cyrl-CS" sz="2400" dirty="0" smtClean="0"/>
              <a:t>кома</a:t>
            </a:r>
            <a:r>
              <a:rPr lang="sr-Latn-CS" sz="2400" dirty="0" smtClean="0"/>
              <a:t> </a:t>
            </a:r>
            <a:r>
              <a:rPr lang="sr-Cyrl-CS" sz="2400" dirty="0" smtClean="0"/>
              <a:t>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почетку</a:t>
            </a:r>
            <a:endParaRPr lang="sr-Latn-CS" sz="2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- </a:t>
            </a:r>
            <a:r>
              <a:rPr lang="sr-Cyrl-CS" sz="2400" dirty="0" smtClean="0"/>
              <a:t>прогресија</a:t>
            </a:r>
            <a:r>
              <a:rPr lang="sr-Latn-CS" sz="2400" dirty="0" smtClean="0"/>
              <a:t> </a:t>
            </a:r>
            <a:r>
              <a:rPr lang="sr-Cyrl-CS" sz="2400" dirty="0" smtClean="0"/>
              <a:t>болести</a:t>
            </a:r>
            <a:endParaRPr lang="sr-Latn-CS" sz="2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- </a:t>
            </a:r>
            <a:r>
              <a:rPr lang="sr-Cyrl-CS" sz="2400" dirty="0" smtClean="0"/>
              <a:t>масивни</a:t>
            </a:r>
            <a:r>
              <a:rPr lang="sr-Latn-CS" sz="2400" dirty="0" smtClean="0"/>
              <a:t> </a:t>
            </a:r>
            <a:r>
              <a:rPr lang="sr-Cyrl-CS" sz="2400" dirty="0" smtClean="0"/>
              <a:t>инфаркти</a:t>
            </a:r>
            <a:r>
              <a:rPr lang="sr-Latn-CS" sz="2400" dirty="0" smtClean="0"/>
              <a:t> </a:t>
            </a:r>
            <a:r>
              <a:rPr lang="sr-Cyrl-CS" sz="2400" dirty="0" smtClean="0"/>
              <a:t>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КТ</a:t>
            </a:r>
            <a:r>
              <a:rPr lang="sr-Latn-CS" sz="2400" dirty="0" smtClean="0"/>
              <a:t> </a:t>
            </a:r>
            <a:r>
              <a:rPr lang="sr-Cyrl-CS" sz="2400" dirty="0" smtClean="0"/>
              <a:t>или</a:t>
            </a:r>
            <a:r>
              <a:rPr lang="sr-Latn-CS" sz="2400" dirty="0" smtClean="0"/>
              <a:t> </a:t>
            </a:r>
            <a:r>
              <a:rPr lang="sr-Cyrl-CS" sz="2400" dirty="0" smtClean="0"/>
              <a:t>МРИ</a:t>
            </a:r>
            <a:r>
              <a:rPr lang="sr-Latn-CS" sz="2400" dirty="0" smtClean="0"/>
              <a:t> </a:t>
            </a:r>
            <a:r>
              <a:rPr lang="sr-Cyrl-CS" sz="2400" dirty="0" smtClean="0"/>
              <a:t>одмах</a:t>
            </a:r>
            <a:endParaRPr lang="sr-Latn-CS" sz="2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- </a:t>
            </a:r>
            <a:r>
              <a:rPr lang="sr-Cyrl-CS" sz="2400" dirty="0" smtClean="0"/>
              <a:t>тежак</a:t>
            </a:r>
            <a:r>
              <a:rPr lang="sr-Latn-CS" sz="2400" dirty="0" smtClean="0"/>
              <a:t> </a:t>
            </a:r>
            <a:r>
              <a:rPr lang="sr-Cyrl-CS" sz="2400" dirty="0" smtClean="0"/>
              <a:t>моторни</a:t>
            </a:r>
            <a:r>
              <a:rPr lang="sr-Latn-CS" sz="2400" dirty="0" smtClean="0"/>
              <a:t> </a:t>
            </a:r>
            <a:r>
              <a:rPr lang="sr-Cyrl-CS" sz="2400" dirty="0" smtClean="0"/>
              <a:t>дефицит</a:t>
            </a:r>
            <a:endParaRPr lang="sr-Latn-CS" sz="2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- </a:t>
            </a:r>
            <a:r>
              <a:rPr lang="sr-Cyrl-CS" sz="2400" dirty="0" smtClean="0"/>
              <a:t>изостанак</a:t>
            </a:r>
            <a:r>
              <a:rPr lang="sr-Latn-CS" sz="2400" dirty="0" smtClean="0"/>
              <a:t> </a:t>
            </a:r>
            <a:r>
              <a:rPr lang="sr-Cyrl-CS" sz="2400" dirty="0" smtClean="0"/>
              <a:t>побољшања</a:t>
            </a:r>
            <a:r>
              <a:rPr lang="sr-Latn-CS" sz="2400" dirty="0" smtClean="0"/>
              <a:t> </a:t>
            </a:r>
            <a:r>
              <a:rPr lang="sr-Cyrl-CS" sz="2400" dirty="0" smtClean="0"/>
              <a:t>у</a:t>
            </a:r>
            <a:r>
              <a:rPr lang="sr-Latn-CS" sz="2400" dirty="0" smtClean="0"/>
              <a:t> </a:t>
            </a:r>
            <a:r>
              <a:rPr lang="sr-Cyrl-CS" sz="2400" dirty="0" smtClean="0"/>
              <a:t>првој</a:t>
            </a:r>
            <a:r>
              <a:rPr lang="sr-Latn-CS" sz="2400" dirty="0" smtClean="0"/>
              <a:t> </a:t>
            </a:r>
            <a:r>
              <a:rPr lang="sr-Cyrl-CS" sz="2400" dirty="0" smtClean="0"/>
              <a:t>недељи</a:t>
            </a:r>
            <a:r>
              <a:rPr lang="sr-Latn-CS" sz="2400" dirty="0" smtClean="0"/>
              <a:t> </a:t>
            </a:r>
            <a:r>
              <a:rPr lang="sr-Cyrl-CS" sz="2400" dirty="0" smtClean="0"/>
              <a:t>болести</a:t>
            </a:r>
            <a:r>
              <a:rPr lang="sr-Latn-CS" sz="2400" dirty="0" smtClean="0"/>
              <a:t>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800" smtClean="0">
                <a:latin typeface="Comic Sans MS" panose="030F0702030302020204" pitchFamily="66" charset="0"/>
              </a:rPr>
              <a:t>Фактори</a:t>
            </a:r>
            <a:r>
              <a:rPr lang="sr-Latn-CS" altLang="en-US" sz="4800" smtClean="0">
                <a:latin typeface="Comic Sans MS" panose="030F0702030302020204" pitchFamily="66" charset="0"/>
              </a:rPr>
              <a:t> </a:t>
            </a:r>
            <a:r>
              <a:rPr lang="sr-Cyrl-CS" altLang="en-US" sz="4800" smtClean="0">
                <a:latin typeface="Comic Sans MS" panose="030F0702030302020204" pitchFamily="66" charset="0"/>
              </a:rPr>
              <a:t>ризика</a:t>
            </a:r>
            <a:endParaRPr lang="en-US" altLang="en-US" sz="4800" smtClean="0">
              <a:latin typeface="Comic Sans MS" panose="030F0702030302020204" pitchFamily="66" charset="0"/>
            </a:endParaRP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28650" y="1690688"/>
            <a:ext cx="8377238" cy="17287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RS" altLang="en-US" sz="3200" b="1" smtClean="0">
                <a:solidFill>
                  <a:srgbClr val="C00000"/>
                </a:solidFill>
              </a:rPr>
              <a:t>Рано откривање, корекција и елиминација фактора ризика је најбоља и најефикаснија терапија за мождани удар</a:t>
            </a:r>
            <a:r>
              <a:rPr lang="pl-PL" altLang="en-US" sz="3200" b="1" smtClean="0">
                <a:solidFill>
                  <a:srgbClr val="C00000"/>
                </a:solidFill>
              </a:rPr>
              <a:t>!</a:t>
            </a:r>
            <a:endParaRPr lang="en-US" altLang="en-US" sz="3200" b="1" smtClean="0">
              <a:solidFill>
                <a:srgbClr val="C00000"/>
              </a:solidFill>
            </a:endParaRPr>
          </a:p>
        </p:txBody>
      </p:sp>
      <p:pic>
        <p:nvPicPr>
          <p:cNvPr id="2150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13" y="4149725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12115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050" y="412115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800" smtClean="0">
                <a:solidFill>
                  <a:srgbClr val="000000"/>
                </a:solidFill>
                <a:latin typeface="Comic Sans MS" panose="030F0702030302020204" pitchFamily="66" charset="0"/>
              </a:rPr>
              <a:t>Фактори</a:t>
            </a:r>
            <a:r>
              <a:rPr lang="sr-Latn-CS" altLang="en-US" sz="480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800" smtClean="0">
                <a:solidFill>
                  <a:srgbClr val="000000"/>
                </a:solidFill>
                <a:latin typeface="Comic Sans MS" panose="030F0702030302020204" pitchFamily="66" charset="0"/>
              </a:rPr>
              <a:t>ризика</a:t>
            </a:r>
            <a:endParaRPr lang="en-US" altLang="en-US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 bwMode="auto">
          <a:xfrm>
            <a:off x="628650" y="2133600"/>
            <a:ext cx="7886700" cy="435133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C00000"/>
              </a:buClr>
            </a:pPr>
            <a:r>
              <a:rPr lang="sr-Cyrl-RS" altLang="en-US" sz="3200" b="1" smtClean="0">
                <a:solidFill>
                  <a:srgbClr val="C00000"/>
                </a:solidFill>
              </a:rPr>
              <a:t>Који се не могу кориговати</a:t>
            </a:r>
          </a:p>
          <a:p>
            <a:endParaRPr lang="sr-Cyrl-RS" altLang="en-US" sz="3200" b="1" smtClean="0">
              <a:solidFill>
                <a:srgbClr val="C00000"/>
              </a:solidFill>
            </a:endParaRPr>
          </a:p>
          <a:p>
            <a:pPr>
              <a:buClr>
                <a:srgbClr val="C00000"/>
              </a:buClr>
            </a:pPr>
            <a:r>
              <a:rPr lang="sr-Cyrl-RS" altLang="en-US" sz="3200" b="1" smtClean="0">
                <a:solidFill>
                  <a:srgbClr val="C00000"/>
                </a:solidFill>
              </a:rPr>
              <a:t>Који се могу кориговати</a:t>
            </a:r>
          </a:p>
          <a:p>
            <a:endParaRPr lang="sr-Cyrl-RS" altLang="en-US" sz="3200" b="1" smtClean="0">
              <a:solidFill>
                <a:srgbClr val="C00000"/>
              </a:solidFill>
            </a:endParaRPr>
          </a:p>
          <a:p>
            <a:pPr>
              <a:buClr>
                <a:srgbClr val="C00000"/>
              </a:buClr>
            </a:pPr>
            <a:r>
              <a:rPr lang="sr-Cyrl-RS" altLang="en-US" sz="3200" b="1" smtClean="0">
                <a:solidFill>
                  <a:srgbClr val="C00000"/>
                </a:solidFill>
              </a:rPr>
              <a:t>Потенцијални фактори ризика</a:t>
            </a:r>
            <a:endParaRPr lang="en-US" altLang="en-US" sz="3200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800" smtClean="0">
                <a:latin typeface="Comic Sans MS" panose="030F0702030302020204" pitchFamily="66" charset="0"/>
              </a:rPr>
              <a:t>Васкуларне</a:t>
            </a:r>
            <a:r>
              <a:rPr lang="sr-Latn-CS" altLang="en-US" sz="4800" smtClean="0">
                <a:latin typeface="Comic Sans MS" panose="030F0702030302020204" pitchFamily="66" charset="0"/>
              </a:rPr>
              <a:t> </a:t>
            </a:r>
            <a:r>
              <a:rPr lang="sr-Cyrl-CS" altLang="en-US" sz="4800" smtClean="0">
                <a:latin typeface="Comic Sans MS" panose="030F0702030302020204" pitchFamily="66" charset="0"/>
              </a:rPr>
              <a:t>болести</a:t>
            </a:r>
            <a:endParaRPr lang="en-US" altLang="en-US" sz="4800" smtClean="0">
              <a:latin typeface="Comic Sans MS" panose="030F0702030302020204" pitchFamily="66" charset="0"/>
            </a:endParaRP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CS" sz="2400" b="1" dirty="0" smtClean="0"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defRPr/>
            </a:pPr>
            <a:endParaRPr lang="sr-Cyrl-CS" sz="2400" b="1" dirty="0"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CS" sz="2800" b="1" dirty="0" smtClean="0">
                <a:solidFill>
                  <a:srgbClr val="C00000"/>
                </a:solidFill>
              </a:rPr>
              <a:t>Мождани</a:t>
            </a:r>
            <a:r>
              <a:rPr lang="sr-Latn-CS" sz="2800" b="1" dirty="0" smtClean="0">
                <a:solidFill>
                  <a:srgbClr val="C00000"/>
                </a:solidFill>
              </a:rPr>
              <a:t> </a:t>
            </a:r>
            <a:r>
              <a:rPr lang="sr-Cyrl-CS" sz="2800" b="1" dirty="0" smtClean="0">
                <a:solidFill>
                  <a:srgbClr val="C00000"/>
                </a:solidFill>
              </a:rPr>
              <a:t>удар</a:t>
            </a:r>
            <a:endParaRPr lang="sr-Latn-CS" sz="2800" b="1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CS" sz="2800" b="1" dirty="0" smtClean="0">
                <a:solidFill>
                  <a:srgbClr val="C00000"/>
                </a:solidFill>
              </a:rPr>
              <a:t>Инфаркт</a:t>
            </a:r>
            <a:r>
              <a:rPr lang="sr-Latn-CS" sz="2800" b="1" dirty="0" smtClean="0">
                <a:solidFill>
                  <a:srgbClr val="C00000"/>
                </a:solidFill>
              </a:rPr>
              <a:t> </a:t>
            </a:r>
            <a:r>
              <a:rPr lang="sr-Cyrl-CS" sz="2800" b="1" dirty="0" smtClean="0">
                <a:solidFill>
                  <a:srgbClr val="C00000"/>
                </a:solidFill>
              </a:rPr>
              <a:t>миокарда</a:t>
            </a:r>
            <a:endParaRPr lang="sr-Latn-CS" sz="2800" b="1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CS" sz="2800" b="1" dirty="0" smtClean="0">
                <a:solidFill>
                  <a:srgbClr val="C00000"/>
                </a:solidFill>
              </a:rPr>
              <a:t>Периферна</a:t>
            </a:r>
            <a:r>
              <a:rPr lang="sr-Latn-CS" sz="2800" b="1" dirty="0" smtClean="0">
                <a:solidFill>
                  <a:srgbClr val="C00000"/>
                </a:solidFill>
              </a:rPr>
              <a:t> </a:t>
            </a:r>
            <a:r>
              <a:rPr lang="sr-Cyrl-CS" sz="2800" b="1" dirty="0" smtClean="0">
                <a:solidFill>
                  <a:srgbClr val="C00000"/>
                </a:solidFill>
              </a:rPr>
              <a:t>васкуларна</a:t>
            </a:r>
            <a:r>
              <a:rPr lang="sr-Latn-CS" sz="2800" b="1" dirty="0" smtClean="0">
                <a:solidFill>
                  <a:srgbClr val="C00000"/>
                </a:solidFill>
              </a:rPr>
              <a:t> </a:t>
            </a:r>
            <a:r>
              <a:rPr lang="sr-Cyrl-CS" sz="2800" b="1" dirty="0" smtClean="0">
                <a:solidFill>
                  <a:srgbClr val="C00000"/>
                </a:solidFill>
              </a:rPr>
              <a:t>болест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pic>
        <p:nvPicPr>
          <p:cNvPr id="512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638" y="706438"/>
            <a:ext cx="2439987" cy="612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365125"/>
            <a:ext cx="8497887" cy="1325563"/>
          </a:xfrm>
        </p:spPr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Немодафибилни фактори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latin typeface="Comic Sans MS" panose="030F0702030302020204" pitchFamily="66" charset="0"/>
              </a:rPr>
              <a:t>ризика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sr-Latn-CS" altLang="en-US" smtClean="0">
                <a:latin typeface="Comic Sans MS" panose="030F0702030302020204" pitchFamily="66" charset="0"/>
              </a:rPr>
              <a:t/>
            </a:r>
            <a:br>
              <a:rPr lang="sr-Latn-CS" altLang="en-US" smtClean="0">
                <a:latin typeface="Comic Sans MS" panose="030F0702030302020204" pitchFamily="66" charset="0"/>
              </a:rPr>
            </a:br>
            <a:endParaRPr lang="en-US" altLang="en-US" smtClean="0">
              <a:latin typeface="Comic Sans MS" panose="030F0702030302020204" pitchFamily="66" charset="0"/>
            </a:endParaRP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179388" y="1341438"/>
            <a:ext cx="4930775" cy="54006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600" b="1" smtClean="0">
                <a:solidFill>
                  <a:srgbClr val="C00000"/>
                </a:solidFill>
              </a:rPr>
              <a:t>Старост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Latn-CS" altLang="en-US" sz="2600" smtClean="0"/>
              <a:t>- </a:t>
            </a:r>
            <a:r>
              <a:rPr lang="sr-Cyrl-CS" altLang="en-US" sz="2600" smtClean="0"/>
              <a:t>после</a:t>
            </a:r>
            <a:r>
              <a:rPr lang="sr-Latn-CS" altLang="en-US" sz="2600" smtClean="0"/>
              <a:t> 55 </a:t>
            </a:r>
            <a:r>
              <a:rPr lang="sr-Cyrl-CS" altLang="en-US" sz="2600" smtClean="0"/>
              <a:t>година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сваком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деценијом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ризик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удвостручује</a:t>
            </a:r>
            <a:endParaRPr lang="sr-Latn-CS" altLang="en-US" sz="2600" smtClean="0"/>
          </a:p>
          <a:p>
            <a:endParaRPr lang="sr-Latn-CS" altLang="en-US" sz="2600" smtClean="0"/>
          </a:p>
          <a:p>
            <a:r>
              <a:rPr lang="sr-Cyrl-CS" altLang="en-US" sz="2600" b="1" smtClean="0">
                <a:solidFill>
                  <a:srgbClr val="C00000"/>
                </a:solidFill>
              </a:rPr>
              <a:t>Пол</a:t>
            </a:r>
            <a:r>
              <a:rPr lang="sr-Latn-CS" altLang="en-US" sz="2600" smtClean="0"/>
              <a:t> – </a:t>
            </a:r>
            <a:r>
              <a:rPr lang="sr-Cyrl-CS" altLang="en-US" sz="2600" smtClean="0"/>
              <a:t>већи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ризик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код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мушкараца</a:t>
            </a:r>
            <a:endParaRPr lang="sr-Latn-CS" altLang="en-US" sz="2600" smtClean="0"/>
          </a:p>
          <a:p>
            <a:endParaRPr lang="sr-Latn-CS" altLang="en-US" sz="2600" smtClean="0"/>
          </a:p>
          <a:p>
            <a:r>
              <a:rPr lang="sr-Cyrl-CS" altLang="en-US" sz="2600" b="1" smtClean="0">
                <a:solidFill>
                  <a:srgbClr val="C00000"/>
                </a:solidFill>
              </a:rPr>
              <a:t>Раса</a:t>
            </a:r>
            <a:r>
              <a:rPr lang="sr-Latn-CS" altLang="en-US" sz="2600" smtClean="0"/>
              <a:t> – </a:t>
            </a:r>
            <a:r>
              <a:rPr lang="sr-Cyrl-CS" altLang="en-US" sz="2600" smtClean="0"/>
              <a:t>већи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ризик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црној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жутој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раси</a:t>
            </a:r>
            <a:endParaRPr lang="sr-Latn-CS" altLang="en-US" sz="2600" smtClean="0"/>
          </a:p>
          <a:p>
            <a:endParaRPr lang="sr-Latn-CS" altLang="en-US" sz="2600" smtClean="0"/>
          </a:p>
          <a:p>
            <a:r>
              <a:rPr lang="sr-Cyrl-CS" altLang="en-US" sz="2600" b="1" smtClean="0">
                <a:solidFill>
                  <a:srgbClr val="C00000"/>
                </a:solidFill>
              </a:rPr>
              <a:t>Наслеђе</a:t>
            </a:r>
            <a:r>
              <a:rPr lang="sr-Latn-CS" altLang="en-US" sz="2600" smtClean="0"/>
              <a:t> – </a:t>
            </a:r>
            <a:r>
              <a:rPr lang="sr-Cyrl-CS" altLang="en-US" sz="2600" smtClean="0"/>
              <a:t>генетски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фактори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фактори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средине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стил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живота</a:t>
            </a:r>
            <a:r>
              <a:rPr lang="sr-Latn-CS" altLang="en-US" sz="2600" smtClean="0"/>
              <a:t> (</a:t>
            </a:r>
            <a:r>
              <a:rPr lang="sr-Cyrl-CS" altLang="en-US" sz="2600" smtClean="0"/>
              <a:t>заједнички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за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једну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породицу</a:t>
            </a:r>
            <a:r>
              <a:rPr lang="sr-Latn-CS" altLang="en-US" sz="2600" smtClean="0"/>
              <a:t>)</a:t>
            </a:r>
            <a:endParaRPr lang="en-US" altLang="en-US" sz="2600" smtClean="0"/>
          </a:p>
        </p:txBody>
      </p:sp>
      <p:pic>
        <p:nvPicPr>
          <p:cNvPr id="2355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550" y="1050925"/>
            <a:ext cx="1571625" cy="255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088" y="2327275"/>
            <a:ext cx="186372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790950"/>
            <a:ext cx="229235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150" y="5278438"/>
            <a:ext cx="297180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4400" dirty="0" smtClean="0">
                <a:latin typeface="Comic Sans MS" pitchFamily="66" charset="0"/>
              </a:rPr>
              <a:t>Модафибилни фактори</a:t>
            </a:r>
            <a:r>
              <a:rPr lang="sr-Latn-CS" sz="4400" dirty="0" smtClean="0">
                <a:latin typeface="Comic Sans MS" pitchFamily="66" charset="0"/>
              </a:rPr>
              <a:t> </a:t>
            </a:r>
            <a:r>
              <a:rPr lang="sr-Cyrl-CS" sz="4400" dirty="0" smtClean="0">
                <a:latin typeface="Comic Sans MS" pitchFamily="66" charset="0"/>
              </a:rPr>
              <a:t>ризика</a:t>
            </a:r>
            <a:r>
              <a:rPr lang="sr-Latn-CS" sz="4400" dirty="0" smtClean="0">
                <a:latin typeface="Comic Sans MS" pitchFamily="66" charset="0"/>
              </a:rPr>
              <a:t> </a:t>
            </a:r>
            <a:r>
              <a:rPr lang="sr-Latn-CS" sz="4000" dirty="0" smtClean="0">
                <a:latin typeface="Comic Sans MS" pitchFamily="66" charset="0"/>
              </a:rPr>
              <a:t/>
            </a:r>
            <a:br>
              <a:rPr lang="sr-Latn-CS" sz="4000" dirty="0" smtClean="0">
                <a:latin typeface="Comic Sans MS" pitchFamily="66" charset="0"/>
              </a:rPr>
            </a:br>
            <a:endParaRPr lang="en-US" sz="4000" dirty="0" smtClean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484313"/>
            <a:ext cx="8686800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 smtClean="0"/>
              <a:t> </a:t>
            </a:r>
            <a:endParaRPr lang="sr-Cyrl-RS" sz="2400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 smtClean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Најважнији фактор ризика за МУ који се може  кориговати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Хипертоничари имају </a:t>
            </a:r>
            <a:r>
              <a:rPr lang="sr-Cyrl-RS" sz="2600" b="1" dirty="0" smtClean="0"/>
              <a:t>3 пута већи ризик за МУ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Ризик већи код млађих људи са ХТА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Терапија – промена начина живота, циљ АП 120/80 ммХг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Нема доказа о супериорности одређеног антихипертензива у примарној превенцији, у секундарној АЦЕ инхибитори и АРБ у комбинацији са диуретиком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</p:txBody>
      </p:sp>
      <p:sp>
        <p:nvSpPr>
          <p:cNvPr id="2" name="Rounded Rectangle 1"/>
          <p:cNvSpPr/>
          <p:nvPr/>
        </p:nvSpPr>
        <p:spPr>
          <a:xfrm>
            <a:off x="2700338" y="1196975"/>
            <a:ext cx="3024187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Cyrl-CS" sz="3600" b="1" dirty="0">
                <a:solidFill>
                  <a:srgbClr val="C00000"/>
                </a:solidFill>
              </a:rPr>
              <a:t>Хипертензија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4400" dirty="0" smtClean="0">
                <a:latin typeface="Comic Sans MS" pitchFamily="66" charset="0"/>
              </a:rPr>
              <a:t>Модафибилни фактори</a:t>
            </a:r>
            <a:r>
              <a:rPr lang="sr-Latn-CS" sz="4400" dirty="0" smtClean="0">
                <a:latin typeface="Comic Sans MS" pitchFamily="66" charset="0"/>
              </a:rPr>
              <a:t> </a:t>
            </a:r>
            <a:r>
              <a:rPr lang="sr-Cyrl-CS" sz="4400" dirty="0" smtClean="0">
                <a:latin typeface="Comic Sans MS" pitchFamily="66" charset="0"/>
              </a:rPr>
              <a:t>ризика</a:t>
            </a:r>
            <a:r>
              <a:rPr lang="sr-Latn-CS" sz="4400" dirty="0" smtClean="0">
                <a:latin typeface="Comic Sans MS" pitchFamily="66" charset="0"/>
              </a:rPr>
              <a:t> </a:t>
            </a:r>
            <a:r>
              <a:rPr lang="sr-Latn-CS" sz="4000" dirty="0" smtClean="0">
                <a:latin typeface="Comic Sans MS" pitchFamily="66" charset="0"/>
              </a:rPr>
              <a:t/>
            </a:r>
            <a:br>
              <a:rPr lang="sr-Latn-CS" sz="4000" dirty="0" smtClean="0">
                <a:latin typeface="Comic Sans MS" pitchFamily="66" charset="0"/>
              </a:rPr>
            </a:br>
            <a:endParaRPr lang="en-US" sz="4000" dirty="0" smtClean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84188" y="1697038"/>
            <a:ext cx="6780212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 smtClean="0"/>
              <a:t> </a:t>
            </a:r>
            <a:endParaRPr lang="sr-Cyrl-RS" sz="2400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 smtClean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15% свих МУ је удружено са АФ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АФ повећава ризик за МУ од 2.5-4.5 пута</a:t>
            </a:r>
            <a:endParaRPr lang="sr-Cyrl-RS" sz="2600" b="1" dirty="0" smtClean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Примена варфарина смањује ризик за МУ за 68%</a:t>
            </a:r>
            <a:endParaRPr lang="sr-Cyrl-RS" sz="2400" dirty="0"/>
          </a:p>
        </p:txBody>
      </p:sp>
      <p:sp>
        <p:nvSpPr>
          <p:cNvPr id="2" name="Rounded Rectangle 1"/>
          <p:cNvSpPr/>
          <p:nvPr/>
        </p:nvSpPr>
        <p:spPr>
          <a:xfrm>
            <a:off x="1692275" y="1208088"/>
            <a:ext cx="5543550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Cyrl-CS" sz="3600" b="1" dirty="0">
                <a:solidFill>
                  <a:srgbClr val="C00000"/>
                </a:solidFill>
              </a:rPr>
              <a:t>Атријална фибрилација</a:t>
            </a:r>
            <a:endParaRPr lang="en-US" sz="3600" dirty="0"/>
          </a:p>
        </p:txBody>
      </p:sp>
      <p:pic>
        <p:nvPicPr>
          <p:cNvPr id="2560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4879975"/>
            <a:ext cx="4297363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4400" dirty="0" smtClean="0">
                <a:latin typeface="Comic Sans MS" pitchFamily="66" charset="0"/>
              </a:rPr>
              <a:t>Модафибилни фактори</a:t>
            </a:r>
            <a:r>
              <a:rPr lang="sr-Latn-CS" sz="4400" dirty="0" smtClean="0">
                <a:latin typeface="Comic Sans MS" pitchFamily="66" charset="0"/>
              </a:rPr>
              <a:t> </a:t>
            </a:r>
            <a:r>
              <a:rPr lang="sr-Cyrl-CS" sz="4400" dirty="0" smtClean="0">
                <a:latin typeface="Comic Sans MS" pitchFamily="66" charset="0"/>
              </a:rPr>
              <a:t>ризика</a:t>
            </a:r>
            <a:r>
              <a:rPr lang="sr-Latn-CS" sz="4400" dirty="0" smtClean="0">
                <a:latin typeface="Comic Sans MS" pitchFamily="66" charset="0"/>
              </a:rPr>
              <a:t> </a:t>
            </a:r>
            <a:r>
              <a:rPr lang="sr-Latn-CS" sz="4000" dirty="0" smtClean="0">
                <a:latin typeface="Comic Sans MS" pitchFamily="66" charset="0"/>
              </a:rPr>
              <a:t/>
            </a:r>
            <a:br>
              <a:rPr lang="sr-Latn-CS" sz="4000" dirty="0" smtClean="0">
                <a:latin typeface="Comic Sans MS" pitchFamily="66" charset="0"/>
              </a:rPr>
            </a:br>
            <a:endParaRPr lang="en-US" sz="4000" dirty="0" smtClean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341438"/>
            <a:ext cx="6202363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 smtClean="0"/>
              <a:t> </a:t>
            </a:r>
            <a:endParaRPr lang="sr-Cyrl-RS" sz="2400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 smtClean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Механичка вештачка валвула без/са АФ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Атријални или тромб леве коморе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Недавни ИМ ( 4 недеље)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Акинетички сегмент зида леве коморе после ИМ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Дилатациона кардиомиопатија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Митрална стеноза са АФ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Миксом преткомора</a:t>
            </a:r>
            <a:endParaRPr lang="sr-Cyrl-RS" sz="2400" dirty="0"/>
          </a:p>
        </p:txBody>
      </p:sp>
      <p:sp>
        <p:nvSpPr>
          <p:cNvPr id="2" name="Rounded Rectangle 1"/>
          <p:cNvSpPr/>
          <p:nvPr/>
        </p:nvSpPr>
        <p:spPr>
          <a:xfrm>
            <a:off x="1692275" y="1208088"/>
            <a:ext cx="5543550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Cyrl-CS" sz="3600" b="1" dirty="0">
                <a:solidFill>
                  <a:srgbClr val="C00000"/>
                </a:solidFill>
              </a:rPr>
              <a:t>Болести срца</a:t>
            </a:r>
            <a:endParaRPr lang="en-US" sz="3600" dirty="0"/>
          </a:p>
        </p:txBody>
      </p:sp>
      <p:pic>
        <p:nvPicPr>
          <p:cNvPr id="2662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950" y="4652963"/>
            <a:ext cx="3448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4400" dirty="0" smtClean="0">
                <a:latin typeface="Comic Sans MS" pitchFamily="66" charset="0"/>
              </a:rPr>
              <a:t>Модафибилни фактори</a:t>
            </a:r>
            <a:r>
              <a:rPr lang="sr-Latn-CS" sz="4400" dirty="0" smtClean="0">
                <a:latin typeface="Comic Sans MS" pitchFamily="66" charset="0"/>
              </a:rPr>
              <a:t> </a:t>
            </a:r>
            <a:r>
              <a:rPr lang="sr-Cyrl-CS" sz="4400" dirty="0" smtClean="0">
                <a:latin typeface="Comic Sans MS" pitchFamily="66" charset="0"/>
              </a:rPr>
              <a:t>ризика</a:t>
            </a:r>
            <a:r>
              <a:rPr lang="sr-Latn-CS" sz="4400" dirty="0" smtClean="0">
                <a:latin typeface="Comic Sans MS" pitchFamily="66" charset="0"/>
              </a:rPr>
              <a:t> </a:t>
            </a:r>
            <a:r>
              <a:rPr lang="sr-Latn-CS" sz="4000" dirty="0" smtClean="0">
                <a:latin typeface="Comic Sans MS" pitchFamily="66" charset="0"/>
              </a:rPr>
              <a:t/>
            </a:r>
            <a:br>
              <a:rPr lang="sr-Latn-CS" sz="4000" dirty="0" smtClean="0">
                <a:latin typeface="Comic Sans MS" pitchFamily="66" charset="0"/>
              </a:rPr>
            </a:br>
            <a:endParaRPr lang="en-US" sz="4000" dirty="0" smtClean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341438"/>
            <a:ext cx="5267325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 smtClean="0"/>
              <a:t> </a:t>
            </a:r>
            <a:endParaRPr lang="sr-Cyrl-RS" sz="2400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 smtClean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РР за МУ код ДМ је 1.8-6</a:t>
            </a:r>
          </a:p>
          <a:p>
            <a:pPr marL="0" indent="0" fontAlgn="auto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None/>
              <a:defRPr/>
            </a:pPr>
            <a:endParaRPr lang="sr-Cyrl-RS" sz="2600" dirty="0" smtClean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Адекватна контрола гликемије и ХТА код ДМ тип 2 смањује ризик за МУ око 45%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endParaRPr lang="sr-Cyrl-R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Увођење статина смањује ризик за 48%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1692275" y="1208088"/>
            <a:ext cx="5543550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Cyrl-CS" sz="3600" b="1" dirty="0">
                <a:solidFill>
                  <a:srgbClr val="C00000"/>
                </a:solidFill>
              </a:rPr>
              <a:t>Дијабетес мелитус</a:t>
            </a:r>
            <a:endParaRPr lang="en-US" sz="3600" dirty="0"/>
          </a:p>
        </p:txBody>
      </p:sp>
      <p:pic>
        <p:nvPicPr>
          <p:cNvPr id="2765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413" y="2754313"/>
            <a:ext cx="3430587" cy="332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4400" dirty="0" smtClean="0">
                <a:latin typeface="Comic Sans MS" pitchFamily="66" charset="0"/>
              </a:rPr>
              <a:t>Модафибилни фактори</a:t>
            </a:r>
            <a:r>
              <a:rPr lang="sr-Latn-CS" sz="4400" dirty="0" smtClean="0">
                <a:latin typeface="Comic Sans MS" pitchFamily="66" charset="0"/>
              </a:rPr>
              <a:t> </a:t>
            </a:r>
            <a:r>
              <a:rPr lang="sr-Cyrl-CS" sz="4400" dirty="0" smtClean="0">
                <a:latin typeface="Comic Sans MS" pitchFamily="66" charset="0"/>
              </a:rPr>
              <a:t>ризика</a:t>
            </a:r>
            <a:r>
              <a:rPr lang="sr-Latn-CS" sz="4400" dirty="0" smtClean="0">
                <a:latin typeface="Comic Sans MS" pitchFamily="66" charset="0"/>
              </a:rPr>
              <a:t> </a:t>
            </a:r>
            <a:r>
              <a:rPr lang="sr-Latn-CS" sz="4000" dirty="0" smtClean="0">
                <a:latin typeface="Comic Sans MS" pitchFamily="66" charset="0"/>
              </a:rPr>
              <a:t/>
            </a:r>
            <a:br>
              <a:rPr lang="sr-Latn-CS" sz="4000" dirty="0" smtClean="0">
                <a:latin typeface="Comic Sans MS" pitchFamily="66" charset="0"/>
              </a:rPr>
            </a:br>
            <a:endParaRPr lang="en-US" sz="4000" dirty="0" smtClean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341438"/>
            <a:ext cx="5267325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 smtClean="0"/>
              <a:t> </a:t>
            </a:r>
            <a:endParaRPr lang="sr-Cyrl-RS" sz="2400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 smtClean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РР за МУ код дислипидемије  је 1.5-2.5 пута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>
                <a:cs typeface="Arial" panose="020B0604020202020204" pitchFamily="34" charset="0"/>
              </a:rPr>
              <a:t>↑ вредности укупног холестерола  не утичу на настанак МУ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>
                <a:cs typeface="Arial" panose="020B0604020202020204" pitchFamily="34" charset="0"/>
              </a:rPr>
              <a:t>↑ЛДЛ повећава ризика за атеросклерозу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>
                <a:cs typeface="Arial" panose="020B0604020202020204" pitchFamily="34" charset="0"/>
              </a:rPr>
              <a:t>↑ триглицериди су значајан предиктор појаве МУ</a:t>
            </a:r>
            <a:endParaRPr lang="sr-Cyrl-RS" sz="2600" dirty="0"/>
          </a:p>
        </p:txBody>
      </p:sp>
      <p:sp>
        <p:nvSpPr>
          <p:cNvPr id="2" name="Rounded Rectangle 1"/>
          <p:cNvSpPr/>
          <p:nvPr/>
        </p:nvSpPr>
        <p:spPr>
          <a:xfrm>
            <a:off x="1692275" y="1208088"/>
            <a:ext cx="5543550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Cyrl-CS" sz="3600" b="1" dirty="0">
                <a:solidFill>
                  <a:srgbClr val="C00000"/>
                </a:solidFill>
              </a:rPr>
              <a:t>Дислипидемија</a:t>
            </a:r>
            <a:endParaRPr lang="en-US" sz="3600" dirty="0"/>
          </a:p>
        </p:txBody>
      </p:sp>
      <p:pic>
        <p:nvPicPr>
          <p:cNvPr id="2867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924175"/>
            <a:ext cx="34194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4400" dirty="0" smtClean="0">
                <a:latin typeface="Comic Sans MS" pitchFamily="66" charset="0"/>
              </a:rPr>
              <a:t>Модафибилни фактори</a:t>
            </a:r>
            <a:r>
              <a:rPr lang="sr-Latn-CS" sz="4400" dirty="0" smtClean="0">
                <a:latin typeface="Comic Sans MS" pitchFamily="66" charset="0"/>
              </a:rPr>
              <a:t> </a:t>
            </a:r>
            <a:r>
              <a:rPr lang="sr-Cyrl-CS" sz="4400" dirty="0" smtClean="0">
                <a:latin typeface="Comic Sans MS" pitchFamily="66" charset="0"/>
              </a:rPr>
              <a:t>ризика</a:t>
            </a:r>
            <a:r>
              <a:rPr lang="sr-Latn-CS" sz="4400" dirty="0" smtClean="0">
                <a:latin typeface="Comic Sans MS" pitchFamily="66" charset="0"/>
              </a:rPr>
              <a:t> </a:t>
            </a:r>
            <a:r>
              <a:rPr lang="sr-Latn-CS" sz="4000" dirty="0" smtClean="0">
                <a:latin typeface="Comic Sans MS" pitchFamily="66" charset="0"/>
              </a:rPr>
              <a:t/>
            </a:r>
            <a:br>
              <a:rPr lang="sr-Latn-CS" sz="4000" dirty="0" smtClean="0">
                <a:latin typeface="Comic Sans MS" pitchFamily="66" charset="0"/>
              </a:rPr>
            </a:br>
            <a:endParaRPr lang="en-US" sz="4000" dirty="0" smtClean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22275" y="1989138"/>
            <a:ext cx="5265738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 smtClean="0"/>
              <a:t> </a:t>
            </a:r>
            <a:endParaRPr lang="sr-Cyrl-RS" sz="2400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 smtClean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/>
              <a:t>РР за МУ код пушача 1.9-2.9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>
                <a:cs typeface="Arial" panose="020B0604020202020204" pitchFamily="34" charset="0"/>
              </a:rPr>
              <a:t>Престанак пушења ↓ ризик за 50% после годину дана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600" dirty="0" smtClean="0">
                <a:cs typeface="Arial" panose="020B0604020202020204" pitchFamily="34" charset="0"/>
              </a:rPr>
              <a:t>Пасивно пушење има сличан ризик као и активно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1476375" y="1279525"/>
            <a:ext cx="5543550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Cyrl-CS" sz="3600" b="1" dirty="0">
                <a:solidFill>
                  <a:srgbClr val="C00000"/>
                </a:solidFill>
              </a:rPr>
              <a:t>Пушење</a:t>
            </a:r>
            <a:endParaRPr lang="en-US" sz="3600" dirty="0"/>
          </a:p>
        </p:txBody>
      </p:sp>
      <p:pic>
        <p:nvPicPr>
          <p:cNvPr id="2970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0" y="3206750"/>
            <a:ext cx="3149600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115888"/>
            <a:ext cx="8842375" cy="1431925"/>
          </a:xfrm>
        </p:spPr>
        <p:txBody>
          <a:bodyPr/>
          <a:lstStyle/>
          <a:p>
            <a:r>
              <a:rPr lang="sr-Cyrl-CS" altLang="en-US" sz="4400" smtClean="0">
                <a:latin typeface="Comic Sans MS" panose="030F0702030302020204" pitchFamily="66" charset="0"/>
              </a:rPr>
              <a:t>Потенцијални</a:t>
            </a:r>
            <a:r>
              <a:rPr lang="sr-Latn-CS" altLang="en-US" sz="4400" smtClean="0">
                <a:latin typeface="Comic Sans MS" panose="030F0702030302020204" pitchFamily="66" charset="0"/>
              </a:rPr>
              <a:t> </a:t>
            </a:r>
            <a:r>
              <a:rPr lang="sr-Cyrl-CS" altLang="en-US" sz="4400" smtClean="0">
                <a:latin typeface="Comic Sans MS" panose="030F0702030302020204" pitchFamily="66" charset="0"/>
              </a:rPr>
              <a:t>фактори</a:t>
            </a:r>
            <a:r>
              <a:rPr lang="sr-Latn-CS" altLang="en-US" sz="4400" smtClean="0">
                <a:latin typeface="Comic Sans MS" panose="030F0702030302020204" pitchFamily="66" charset="0"/>
              </a:rPr>
              <a:t> </a:t>
            </a:r>
            <a:r>
              <a:rPr lang="sr-Cyrl-CS" altLang="en-US" sz="4400" smtClean="0">
                <a:latin typeface="Comic Sans MS" panose="030F0702030302020204" pitchFamily="66" charset="0"/>
              </a:rPr>
              <a:t>ризика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5413" y="1871663"/>
            <a:ext cx="7886700" cy="4351337"/>
          </a:xfrm>
        </p:spPr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 smtClean="0"/>
              <a:t>Неповољни</a:t>
            </a:r>
            <a:r>
              <a:rPr lang="sr-Latn-CS" sz="2400" dirty="0" smtClean="0"/>
              <a:t> </a:t>
            </a:r>
            <a:r>
              <a:rPr lang="sr-Cyrl-CS" sz="2400" dirty="0" smtClean="0"/>
              <a:t>ефекат</a:t>
            </a:r>
            <a:r>
              <a:rPr lang="sr-Latn-CS" sz="2400" dirty="0" smtClean="0"/>
              <a:t> </a:t>
            </a:r>
            <a:r>
              <a:rPr lang="sr-Cyrl-CS" sz="2400" dirty="0" smtClean="0"/>
              <a:t>постоји</a:t>
            </a:r>
            <a:r>
              <a:rPr lang="sr-Latn-CS" sz="2400" dirty="0" smtClean="0"/>
              <a:t> </a:t>
            </a:r>
            <a:r>
              <a:rPr lang="sr-Cyrl-CS" sz="2400" dirty="0" smtClean="0"/>
              <a:t>али</a:t>
            </a:r>
            <a:r>
              <a:rPr lang="sr-Latn-CS" sz="2400" dirty="0" smtClean="0"/>
              <a:t> </a:t>
            </a:r>
            <a:r>
              <a:rPr lang="sr-Cyrl-CS" sz="2400" dirty="0" smtClean="0"/>
              <a:t>није</a:t>
            </a:r>
            <a:r>
              <a:rPr lang="sr-Latn-CS" sz="2400" dirty="0" smtClean="0"/>
              <a:t> </a:t>
            </a:r>
            <a:r>
              <a:rPr lang="sr-Cyrl-CS" sz="2400" dirty="0" smtClean="0"/>
              <a:t>довољно</a:t>
            </a:r>
            <a:r>
              <a:rPr lang="sr-Latn-CS" sz="2400" dirty="0" smtClean="0"/>
              <a:t> </a:t>
            </a:r>
            <a:r>
              <a:rPr lang="sr-Cyrl-CS" sz="2400" dirty="0" smtClean="0"/>
              <a:t>документован</a:t>
            </a:r>
            <a:endParaRPr lang="sr-Latn-CS" sz="2400" dirty="0" smtClean="0"/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CS" sz="24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 smtClean="0"/>
              <a:t>Гојазност</a:t>
            </a:r>
            <a:endParaRPr lang="sr-Latn-CS" sz="24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 smtClean="0"/>
              <a:t>Физичка</a:t>
            </a:r>
            <a:r>
              <a:rPr lang="sr-Latn-CS" sz="2400" dirty="0" smtClean="0"/>
              <a:t> </a:t>
            </a:r>
            <a:r>
              <a:rPr lang="sr-Cyrl-CS" sz="2400" dirty="0" smtClean="0"/>
              <a:t>неактивност</a:t>
            </a:r>
            <a:endParaRPr lang="sr-Latn-CS" sz="24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 smtClean="0"/>
              <a:t>Начин</a:t>
            </a:r>
            <a:r>
              <a:rPr lang="sr-Latn-CS" sz="2400" dirty="0" smtClean="0"/>
              <a:t> </a:t>
            </a:r>
            <a:r>
              <a:rPr lang="sr-Cyrl-CS" sz="2400" dirty="0" smtClean="0"/>
              <a:t>исхране</a:t>
            </a:r>
            <a:endParaRPr lang="sr-Latn-CS" sz="24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 smtClean="0"/>
              <a:t>Злоупотреба</a:t>
            </a:r>
            <a:r>
              <a:rPr lang="sr-Latn-CS" sz="2400" dirty="0" smtClean="0"/>
              <a:t> </a:t>
            </a:r>
            <a:r>
              <a:rPr lang="sr-Cyrl-CS" sz="2400" dirty="0" smtClean="0"/>
              <a:t>алкохола</a:t>
            </a:r>
            <a:endParaRPr lang="sr-Latn-CS" sz="24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 smtClean="0"/>
              <a:t>Хиперхомоцистеинемија</a:t>
            </a:r>
            <a:endParaRPr lang="sr-Latn-CS" sz="24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 smtClean="0"/>
              <a:t>Супституциона</a:t>
            </a:r>
            <a:r>
              <a:rPr lang="sr-Latn-CS" sz="2400" dirty="0" smtClean="0"/>
              <a:t> </a:t>
            </a:r>
            <a:r>
              <a:rPr lang="sr-Cyrl-CS" sz="2400" dirty="0" smtClean="0"/>
              <a:t>хормонска</a:t>
            </a:r>
            <a:r>
              <a:rPr lang="sr-Latn-CS" sz="2400" dirty="0" smtClean="0"/>
              <a:t> </a:t>
            </a:r>
            <a:r>
              <a:rPr lang="sr-Cyrl-CS" sz="2400" dirty="0" smtClean="0"/>
              <a:t>тераија</a:t>
            </a:r>
            <a:endParaRPr lang="sr-Latn-CS" sz="24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 smtClean="0"/>
              <a:t>Употреба</a:t>
            </a:r>
            <a:r>
              <a:rPr lang="sr-Latn-CS" sz="2400" dirty="0" smtClean="0"/>
              <a:t> </a:t>
            </a:r>
            <a:r>
              <a:rPr lang="sr-Cyrl-CS" sz="2400" dirty="0" smtClean="0"/>
              <a:t>оралних</a:t>
            </a:r>
            <a:r>
              <a:rPr lang="sr-Latn-CS" sz="2400" dirty="0" smtClean="0"/>
              <a:t> </a:t>
            </a:r>
            <a:r>
              <a:rPr lang="sr-Cyrl-CS" sz="2400" dirty="0" smtClean="0"/>
              <a:t>контрацептива</a:t>
            </a:r>
            <a:endParaRPr lang="en-US" sz="2400" dirty="0" smtClean="0"/>
          </a:p>
        </p:txBody>
      </p:sp>
      <p:pic>
        <p:nvPicPr>
          <p:cNvPr id="3072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38" y="2468563"/>
            <a:ext cx="2417762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713" y="1700213"/>
            <a:ext cx="25431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763" y="3390900"/>
            <a:ext cx="25241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713" y="5105400"/>
            <a:ext cx="25336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163" y="3932238"/>
            <a:ext cx="1752600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28650" y="365125"/>
            <a:ext cx="8407400" cy="1325563"/>
          </a:xfrm>
        </p:spPr>
        <p:txBody>
          <a:bodyPr/>
          <a:lstStyle/>
          <a:p>
            <a:r>
              <a:rPr lang="sr-Cyrl-CS" altLang="en-US" sz="4400" smtClean="0">
                <a:latin typeface="Comic Sans MS" panose="030F0702030302020204" pitchFamily="66" charset="0"/>
              </a:rPr>
              <a:t>Транзиторни</a:t>
            </a:r>
            <a:r>
              <a:rPr lang="sr-Latn-CS" altLang="en-US" sz="4400" smtClean="0">
                <a:latin typeface="Comic Sans MS" panose="030F0702030302020204" pitchFamily="66" charset="0"/>
              </a:rPr>
              <a:t> </a:t>
            </a:r>
            <a:r>
              <a:rPr lang="sr-Cyrl-CS" altLang="en-US" sz="4400" smtClean="0">
                <a:latin typeface="Comic Sans MS" panose="030F0702030302020204" pitchFamily="66" charset="0"/>
              </a:rPr>
              <a:t>исхемични</a:t>
            </a:r>
            <a:r>
              <a:rPr lang="sr-Latn-CS" altLang="en-US" sz="4400" smtClean="0">
                <a:latin typeface="Comic Sans MS" panose="030F0702030302020204" pitchFamily="66" charset="0"/>
              </a:rPr>
              <a:t> </a:t>
            </a:r>
            <a:r>
              <a:rPr lang="sr-Cyrl-CS" altLang="en-US" sz="4400" smtClean="0">
                <a:latin typeface="Comic Sans MS" panose="030F0702030302020204" pitchFamily="66" charset="0"/>
              </a:rPr>
              <a:t>атак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28650" y="1844675"/>
            <a:ext cx="8007350" cy="38195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800" smtClean="0"/>
              <a:t>Аларм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да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постоји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озбиљно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оштећење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мождане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циркулације</a:t>
            </a:r>
            <a:endParaRPr lang="sr-Latn-CS" altLang="en-US" sz="2800" smtClean="0"/>
          </a:p>
          <a:p>
            <a:r>
              <a:rPr lang="sr-Cyrl-CS" altLang="en-US" sz="2800" smtClean="0"/>
              <a:t>Велики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фактор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ризика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за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развој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МУ</a:t>
            </a:r>
            <a:endParaRPr lang="sr-Latn-CS" altLang="en-US" sz="2800" smtClean="0"/>
          </a:p>
          <a:p>
            <a:r>
              <a:rPr lang="sr-Cyrl-CS" altLang="en-US" sz="2800" smtClean="0"/>
              <a:t>Узрок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исти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као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код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МУ</a:t>
            </a:r>
            <a:r>
              <a:rPr lang="sr-Latn-CS" altLang="en-US" sz="2800" smtClean="0"/>
              <a:t> – </a:t>
            </a:r>
            <a:r>
              <a:rPr lang="sr-Cyrl-CS" altLang="en-US" sz="2800" smtClean="0"/>
              <a:t>хипоперфузија</a:t>
            </a:r>
            <a:endParaRPr lang="sr-Latn-CS" altLang="en-US" sz="28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smtClean="0"/>
              <a:t>                                      </a:t>
            </a:r>
            <a:r>
              <a:rPr lang="sr-Cyrl-RS" altLang="en-US" sz="2800" smtClean="0"/>
              <a:t>      </a:t>
            </a:r>
            <a:r>
              <a:rPr lang="sr-Latn-CS" altLang="en-US" sz="2800" smtClean="0"/>
              <a:t> - </a:t>
            </a:r>
            <a:r>
              <a:rPr lang="sr-Cyrl-CS" altLang="en-US" sz="2800" smtClean="0"/>
              <a:t>емболизација</a:t>
            </a:r>
            <a:endParaRPr lang="sr-Latn-CS" altLang="en-US" sz="28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smtClean="0"/>
              <a:t>                                     </a:t>
            </a:r>
            <a:r>
              <a:rPr lang="sr-Cyrl-RS" altLang="en-US" sz="2800" smtClean="0"/>
              <a:t>      </a:t>
            </a:r>
            <a:r>
              <a:rPr lang="sr-Latn-CS" altLang="en-US" sz="2800" smtClean="0"/>
              <a:t>  - </a:t>
            </a:r>
            <a:r>
              <a:rPr lang="sr-Cyrl-CS" altLang="en-US" sz="2800" smtClean="0"/>
              <a:t>тромбоза</a:t>
            </a:r>
            <a:endParaRPr lang="sr-Latn-CS" altLang="en-US" sz="2800" smtClean="0"/>
          </a:p>
          <a:p>
            <a:pPr>
              <a:buFont typeface="Wingdings" panose="05000000000000000000" pitchFamily="2" charset="2"/>
              <a:buNone/>
            </a:pPr>
            <a:endParaRPr lang="sr-Latn-CS" altLang="en-US" sz="2800" smtClean="0"/>
          </a:p>
          <a:p>
            <a:r>
              <a:rPr lang="sr-Cyrl-CS" altLang="en-US" sz="2800" b="1" smtClean="0">
                <a:solidFill>
                  <a:srgbClr val="C00000"/>
                </a:solidFill>
              </a:rPr>
              <a:t>Симптоми</a:t>
            </a:r>
            <a:r>
              <a:rPr lang="sr-Latn-CS" altLang="en-US" sz="2800" b="1" smtClean="0">
                <a:solidFill>
                  <a:srgbClr val="C00000"/>
                </a:solidFill>
              </a:rPr>
              <a:t> </a:t>
            </a:r>
            <a:r>
              <a:rPr lang="sr-Cyrl-CS" altLang="en-US" sz="2800" b="1" smtClean="0">
                <a:solidFill>
                  <a:srgbClr val="C00000"/>
                </a:solidFill>
              </a:rPr>
              <a:t>се</a:t>
            </a:r>
            <a:r>
              <a:rPr lang="sr-Latn-CS" altLang="en-US" sz="2800" b="1" smtClean="0">
                <a:solidFill>
                  <a:srgbClr val="C00000"/>
                </a:solidFill>
              </a:rPr>
              <a:t> </a:t>
            </a:r>
            <a:r>
              <a:rPr lang="sr-Cyrl-CS" altLang="en-US" sz="2800" b="1" smtClean="0">
                <a:solidFill>
                  <a:srgbClr val="C00000"/>
                </a:solidFill>
              </a:rPr>
              <a:t>повлаче</a:t>
            </a:r>
            <a:r>
              <a:rPr lang="sr-Latn-CS" altLang="en-US" sz="2800" b="1" smtClean="0">
                <a:solidFill>
                  <a:srgbClr val="C00000"/>
                </a:solidFill>
              </a:rPr>
              <a:t> </a:t>
            </a:r>
            <a:r>
              <a:rPr lang="sr-Cyrl-CS" altLang="en-US" sz="2800" b="1" smtClean="0">
                <a:solidFill>
                  <a:srgbClr val="C00000"/>
                </a:solidFill>
              </a:rPr>
              <a:t>за</a:t>
            </a:r>
            <a:r>
              <a:rPr lang="sr-Latn-CS" altLang="en-US" sz="2800" b="1" smtClean="0">
                <a:solidFill>
                  <a:srgbClr val="C00000"/>
                </a:solidFill>
              </a:rPr>
              <a:t> 60 </a:t>
            </a:r>
            <a:r>
              <a:rPr lang="sr-Cyrl-CS" altLang="en-US" sz="2800" b="1" smtClean="0">
                <a:solidFill>
                  <a:srgbClr val="C00000"/>
                </a:solidFill>
              </a:rPr>
              <a:t>минута</a:t>
            </a:r>
            <a:r>
              <a:rPr lang="sr-Latn-CS" altLang="en-US" sz="2800" b="1" smtClean="0">
                <a:solidFill>
                  <a:srgbClr val="C00000"/>
                </a:solidFill>
              </a:rPr>
              <a:t> </a:t>
            </a:r>
            <a:endParaRPr lang="sr-Cyrl-RS" altLang="en-US" sz="2800" smtClean="0"/>
          </a:p>
          <a:p>
            <a:r>
              <a:rPr lang="sr-Cyrl-RS" altLang="en-US" sz="2800" smtClean="0"/>
              <a:t>КТ налаз уредан</a:t>
            </a:r>
            <a:endParaRPr lang="en-US" alt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28650" y="365125"/>
            <a:ext cx="8216900" cy="1325563"/>
          </a:xfrm>
        </p:spPr>
        <p:txBody>
          <a:bodyPr/>
          <a:lstStyle/>
          <a:p>
            <a:r>
              <a:rPr lang="sr-Cyrl-CS" altLang="en-US" sz="4400" smtClean="0">
                <a:latin typeface="Comic Sans MS" panose="030F0702030302020204" pitchFamily="66" charset="0"/>
              </a:rPr>
              <a:t>Транзиторни</a:t>
            </a:r>
            <a:r>
              <a:rPr lang="sr-Latn-CS" altLang="en-US" sz="4400" smtClean="0">
                <a:latin typeface="Comic Sans MS" panose="030F0702030302020204" pitchFamily="66" charset="0"/>
              </a:rPr>
              <a:t> </a:t>
            </a:r>
            <a:r>
              <a:rPr lang="sr-Cyrl-CS" altLang="en-US" sz="4400" smtClean="0">
                <a:latin typeface="Comic Sans MS" panose="030F0702030302020204" pitchFamily="66" charset="0"/>
              </a:rPr>
              <a:t>исхемични</a:t>
            </a:r>
            <a:r>
              <a:rPr lang="sr-Latn-CS" altLang="en-US" sz="4400" smtClean="0">
                <a:latin typeface="Comic Sans MS" panose="030F0702030302020204" pitchFamily="66" charset="0"/>
              </a:rPr>
              <a:t> </a:t>
            </a:r>
            <a:r>
              <a:rPr lang="sr-Cyrl-CS" altLang="en-US" sz="4400" smtClean="0">
                <a:latin typeface="Comic Sans MS" panose="030F0702030302020204" pitchFamily="66" charset="0"/>
              </a:rPr>
              <a:t>атак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733425" y="1690688"/>
            <a:ext cx="8007350" cy="47640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sr-Cyrl-CS" altLang="en-US" sz="2600" b="1" smtClean="0">
                <a:solidFill>
                  <a:srgbClr val="C00000"/>
                </a:solidFill>
              </a:rPr>
              <a:t>Каротидни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b="1" smtClean="0">
                <a:solidFill>
                  <a:srgbClr val="C00000"/>
                </a:solidFill>
              </a:rPr>
              <a:t>слив</a:t>
            </a:r>
            <a:endParaRPr lang="sr-Latn-CS" altLang="en-US" sz="2600" b="1" smtClean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600" smtClean="0"/>
              <a:t>    - </a:t>
            </a:r>
            <a:r>
              <a:rPr lang="sr-Cyrl-CS" altLang="en-US" sz="2600" smtClean="0"/>
              <a:t>амауросис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фуга</a:t>
            </a:r>
            <a:r>
              <a:rPr lang="sr-Latn-CS" altLang="en-US" sz="2600" smtClean="0"/>
              <a:t>x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600" smtClean="0"/>
              <a:t>    - </a:t>
            </a:r>
            <a:r>
              <a:rPr lang="sr-Cyrl-CS" altLang="en-US" sz="2600" smtClean="0"/>
              <a:t>дисфазија</a:t>
            </a:r>
            <a:endParaRPr lang="sr-Latn-CS" altLang="en-US" sz="26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600" smtClean="0"/>
              <a:t>    - </a:t>
            </a:r>
            <a:r>
              <a:rPr lang="sr-Cyrl-CS" altLang="en-US" sz="2600" smtClean="0"/>
              <a:t>хемипареза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контралатерално</a:t>
            </a:r>
            <a:endParaRPr lang="sr-Latn-CS" altLang="en-US" sz="26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600" smtClean="0"/>
              <a:t>    - </a:t>
            </a:r>
            <a:r>
              <a:rPr lang="sr-Cyrl-CS" altLang="en-US" sz="2600" smtClean="0"/>
              <a:t>контралатералне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хемианопсије</a:t>
            </a:r>
            <a:endParaRPr lang="sr-Latn-CS" altLang="en-US" sz="2600" smtClean="0"/>
          </a:p>
          <a:p>
            <a:pPr>
              <a:lnSpc>
                <a:spcPct val="80000"/>
              </a:lnSpc>
            </a:pPr>
            <a:endParaRPr lang="sr-Latn-CS" altLang="en-US" sz="2600" smtClean="0">
              <a:solidFill>
                <a:schemeClr val="folHlink"/>
              </a:solidFill>
            </a:endParaRPr>
          </a:p>
          <a:p>
            <a:pPr>
              <a:lnSpc>
                <a:spcPct val="80000"/>
              </a:lnSpc>
            </a:pPr>
            <a:r>
              <a:rPr lang="sr-Cyrl-CS" altLang="en-US" sz="2600" b="1" smtClean="0">
                <a:solidFill>
                  <a:srgbClr val="C00000"/>
                </a:solidFill>
              </a:rPr>
              <a:t>Вертебробазиларни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b="1" smtClean="0">
                <a:solidFill>
                  <a:srgbClr val="C00000"/>
                </a:solidFill>
              </a:rPr>
              <a:t>слив</a:t>
            </a:r>
            <a:endParaRPr lang="sr-Latn-CS" altLang="en-US" sz="2600" b="1" smtClean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600" smtClean="0"/>
              <a:t>    - </a:t>
            </a:r>
            <a:r>
              <a:rPr lang="sr-Cyrl-CS" altLang="en-US" sz="2600" smtClean="0"/>
              <a:t>диплопије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вертиго</a:t>
            </a:r>
            <a:r>
              <a:rPr lang="sr-Latn-CS" altLang="en-US" sz="2600" smtClean="0"/>
              <a:t> 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600" smtClean="0"/>
              <a:t>    - </a:t>
            </a:r>
            <a:r>
              <a:rPr lang="sr-Cyrl-CS" altLang="en-US" sz="2600" smtClean="0"/>
              <a:t>дизартрија</a:t>
            </a:r>
            <a:r>
              <a:rPr lang="sr-Latn-CS" altLang="en-US" sz="2600" smtClean="0"/>
              <a:t>/</a:t>
            </a:r>
            <a:r>
              <a:rPr lang="sr-Cyrl-CS" altLang="en-US" sz="2600" smtClean="0"/>
              <a:t>дисфагија</a:t>
            </a:r>
            <a:endParaRPr lang="sr-Latn-CS" altLang="en-US" sz="26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600" smtClean="0"/>
              <a:t>    - </a:t>
            </a:r>
            <a:r>
              <a:rPr lang="sr-Cyrl-CS" altLang="en-US" sz="2600" smtClean="0"/>
              <a:t>алтерни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синдроми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хемипарезе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квадрипарезе</a:t>
            </a:r>
            <a:endParaRPr lang="sr-Latn-CS" altLang="en-US" sz="26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600" smtClean="0"/>
              <a:t>    - </a:t>
            </a:r>
            <a:r>
              <a:rPr lang="sr-Cyrl-CS" altLang="en-US" sz="2600" smtClean="0"/>
              <a:t>обострани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губитак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вида</a:t>
            </a:r>
            <a:endParaRPr lang="sr-Latn-CS" altLang="en-US" sz="26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600" smtClean="0"/>
              <a:t>    - </a:t>
            </a:r>
            <a:r>
              <a:rPr lang="sr-Cyrl-CS" altLang="en-US" sz="2600" smtClean="0"/>
              <a:t>губитак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свести</a:t>
            </a:r>
            <a:r>
              <a:rPr lang="sr-Latn-CS" altLang="en-US" sz="2600" smtClean="0"/>
              <a:t> (</a:t>
            </a:r>
            <a:r>
              <a:rPr lang="sr-Cyrl-CS" altLang="en-US" sz="2600" smtClean="0"/>
              <a:t>ретко</a:t>
            </a:r>
            <a:r>
              <a:rPr lang="sr-Latn-CS" altLang="en-US" sz="2600" smtClean="0"/>
              <a:t>)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8335963" cy="1325563"/>
          </a:xfrm>
        </p:spPr>
        <p:txBody>
          <a:bodyPr/>
          <a:lstStyle/>
          <a:p>
            <a:r>
              <a:rPr lang="sr-Cyrl-RS" altLang="en-US" sz="4800" smtClean="0">
                <a:latin typeface="Comic Sans MS" panose="030F0702030302020204" pitchFamily="66" charset="0"/>
              </a:rPr>
              <a:t>Васкуларне болести мозга</a:t>
            </a:r>
            <a:endParaRPr lang="en-US" altLang="en-US" sz="4800" smtClean="0">
              <a:latin typeface="Comic Sans MS" panose="030F0702030302020204" pitchFamily="66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 bwMode="auto">
          <a:xfrm>
            <a:off x="628650" y="2506663"/>
            <a:ext cx="7886700" cy="435133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800" smtClean="0"/>
              <a:t>Широк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спектар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болести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поремећаја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у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чијој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је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основи</a:t>
            </a:r>
            <a:r>
              <a:rPr lang="sr-Latn-CS" altLang="en-US" sz="2800" smtClean="0"/>
              <a:t> </a:t>
            </a:r>
            <a:r>
              <a:rPr lang="sr-Cyrl-CS" altLang="en-US" sz="2800" b="1" smtClean="0"/>
              <a:t>оштећење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крвних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судова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мозга</a:t>
            </a:r>
            <a:endParaRPr lang="sr-Latn-CS" altLang="en-US" sz="2800" b="1" smtClean="0"/>
          </a:p>
          <a:p>
            <a:endParaRPr lang="sr-Latn-CS" altLang="en-US" sz="2800" smtClean="0"/>
          </a:p>
          <a:p>
            <a:r>
              <a:rPr lang="sr-Cyrl-CS" altLang="en-US" sz="2800" smtClean="0"/>
              <a:t>Ако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се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симптоми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развију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нагло</a:t>
            </a:r>
            <a:r>
              <a:rPr lang="sr-Latn-CS" altLang="en-US" sz="2800" smtClean="0"/>
              <a:t> – </a:t>
            </a:r>
            <a:r>
              <a:rPr lang="sr-Cyrl-CS" altLang="en-US" sz="2800" b="1" smtClean="0">
                <a:solidFill>
                  <a:srgbClr val="C00000"/>
                </a:solidFill>
              </a:rPr>
              <a:t>мождани</a:t>
            </a:r>
            <a:r>
              <a:rPr lang="sr-Latn-CS" altLang="en-US" sz="2800" b="1" smtClean="0">
                <a:solidFill>
                  <a:srgbClr val="C00000"/>
                </a:solidFill>
              </a:rPr>
              <a:t> </a:t>
            </a:r>
            <a:r>
              <a:rPr lang="sr-Cyrl-CS" altLang="en-US" sz="2800" b="1" smtClean="0">
                <a:solidFill>
                  <a:srgbClr val="C00000"/>
                </a:solidFill>
              </a:rPr>
              <a:t>удар</a:t>
            </a:r>
            <a:r>
              <a:rPr lang="sr-Latn-CS" altLang="en-US" sz="2800" smtClean="0"/>
              <a:t>, </a:t>
            </a:r>
            <a:r>
              <a:rPr lang="sr-Cyrl-CS" altLang="en-US" sz="2800" smtClean="0"/>
              <a:t>шлог</a:t>
            </a:r>
            <a:r>
              <a:rPr lang="sr-Latn-CS" altLang="en-US" sz="2800" smtClean="0"/>
              <a:t>, </a:t>
            </a:r>
            <a:r>
              <a:rPr lang="sr-Cyrl-CS" altLang="en-US" sz="2800" smtClean="0"/>
              <a:t>цереброваскуларни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инсулт</a:t>
            </a:r>
            <a:r>
              <a:rPr lang="sr-Latn-CS" altLang="en-US" sz="2800" smtClean="0"/>
              <a:t> </a:t>
            </a:r>
            <a:endParaRPr lang="en-US" altLang="en-US" sz="2800" smtClean="0"/>
          </a:p>
          <a:p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4400" dirty="0" smtClean="0">
                <a:latin typeface="Comic Sans MS" pitchFamily="66" charset="0"/>
              </a:rPr>
              <a:t>Транзиторни</a:t>
            </a:r>
            <a:r>
              <a:rPr lang="sr-Latn-CS" sz="4400" dirty="0" smtClean="0">
                <a:latin typeface="Comic Sans MS" pitchFamily="66" charset="0"/>
              </a:rPr>
              <a:t> </a:t>
            </a:r>
            <a:r>
              <a:rPr lang="sr-Cyrl-CS" sz="4400" dirty="0" smtClean="0">
                <a:latin typeface="Comic Sans MS" pitchFamily="66" charset="0"/>
              </a:rPr>
              <a:t>исхемични</a:t>
            </a:r>
            <a:r>
              <a:rPr lang="sr-Latn-CS" sz="4400" dirty="0" smtClean="0">
                <a:latin typeface="Comic Sans MS" pitchFamily="66" charset="0"/>
              </a:rPr>
              <a:t> </a:t>
            </a:r>
            <a:r>
              <a:rPr lang="sr-Cyrl-CS" sz="4400" dirty="0" smtClean="0">
                <a:latin typeface="Comic Sans MS" pitchFamily="66" charset="0"/>
              </a:rPr>
              <a:t>атак</a:t>
            </a:r>
            <a:r>
              <a:rPr lang="sr-Latn-CS" dirty="0" smtClean="0">
                <a:latin typeface="Comic Sans MS" pitchFamily="66" charset="0"/>
              </a:rPr>
              <a:t/>
            </a:r>
            <a:br>
              <a:rPr lang="sr-Latn-CS" dirty="0" smtClean="0">
                <a:latin typeface="Comic Sans MS" pitchFamily="66" charset="0"/>
              </a:rPr>
            </a:br>
            <a:endParaRPr lang="en-US" dirty="0" smtClean="0">
              <a:latin typeface="Comic Sans MS" pitchFamily="66" charset="0"/>
            </a:endParaRPr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596900" y="2205038"/>
            <a:ext cx="7886700" cy="435133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3200" smtClean="0"/>
              <a:t>Хитно стање у медицини</a:t>
            </a:r>
          </a:p>
          <a:p>
            <a:endParaRPr lang="sr-Cyrl-CS" altLang="en-US" sz="3200" smtClean="0"/>
          </a:p>
          <a:p>
            <a:r>
              <a:rPr lang="sr-Cyrl-CS" altLang="en-US" sz="3200" smtClean="0"/>
              <a:t>Дијагностички</a:t>
            </a:r>
            <a:r>
              <a:rPr lang="sr-Latn-CS" altLang="en-US" sz="3200" smtClean="0"/>
              <a:t> </a:t>
            </a:r>
            <a:r>
              <a:rPr lang="sr-Cyrl-CS" altLang="en-US" sz="3200" smtClean="0"/>
              <a:t>поступак</a:t>
            </a:r>
            <a:r>
              <a:rPr lang="sr-Latn-CS" altLang="en-US" sz="3200" smtClean="0"/>
              <a:t>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3200" smtClean="0"/>
              <a:t>    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3200" smtClean="0"/>
              <a:t>                - </a:t>
            </a:r>
            <a:r>
              <a:rPr lang="sr-Cyrl-CS" altLang="en-US" sz="3200" smtClean="0"/>
              <a:t>Исти</a:t>
            </a:r>
            <a:r>
              <a:rPr lang="sr-Latn-CS" altLang="en-US" sz="3200" smtClean="0"/>
              <a:t> </a:t>
            </a:r>
            <a:r>
              <a:rPr lang="sr-Cyrl-CS" altLang="en-US" sz="3200" smtClean="0"/>
              <a:t>као</a:t>
            </a:r>
            <a:r>
              <a:rPr lang="sr-Latn-CS" altLang="en-US" sz="3200" smtClean="0"/>
              <a:t> </a:t>
            </a:r>
            <a:r>
              <a:rPr lang="sr-Cyrl-CS" altLang="en-US" sz="3200" smtClean="0"/>
              <a:t>код</a:t>
            </a:r>
            <a:r>
              <a:rPr lang="sr-Latn-CS" altLang="en-US" sz="3200" smtClean="0"/>
              <a:t> </a:t>
            </a:r>
            <a:r>
              <a:rPr lang="sr-Cyrl-CS" altLang="en-US" sz="3200" smtClean="0"/>
              <a:t>МУ</a:t>
            </a:r>
            <a:endParaRPr lang="en-US" altLang="en-US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4400" smtClean="0">
                <a:latin typeface="Comic Sans MS" panose="030F0702030302020204" pitchFamily="66" charset="0"/>
              </a:rPr>
              <a:t>Клиничка слика АИМУ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Cyrl-RS" sz="2800" b="1" dirty="0" smtClean="0"/>
              <a:t>Симптоми и знаци: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800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>
                <a:solidFill>
                  <a:srgbClr val="C00000"/>
                </a:solidFill>
              </a:rPr>
              <a:t>   - Фокални </a:t>
            </a:r>
            <a:r>
              <a:rPr lang="sr-Cyrl-RS" sz="2800" dirty="0" smtClean="0"/>
              <a:t>(зависе од захваћеног крвног суда)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>
                <a:solidFill>
                  <a:srgbClr val="C00000"/>
                </a:solidFill>
              </a:rPr>
              <a:t>   - Општи</a:t>
            </a:r>
            <a:r>
              <a:rPr lang="sr-Cyrl-RS" sz="2800" dirty="0" smtClean="0"/>
              <a:t>:  главобоља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                   мучнина и повраћање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                   епилептични напади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dirty="0" smtClean="0"/>
              <a:t>  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4400" smtClean="0">
                <a:latin typeface="Comic Sans MS" panose="030F0702030302020204" pitchFamily="66" charset="0"/>
              </a:rPr>
              <a:t>Клиничка слика АИМУ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Cyrl-RS" sz="3200" b="1" dirty="0" smtClean="0">
                <a:solidFill>
                  <a:srgbClr val="C00000"/>
                </a:solidFill>
              </a:rPr>
              <a:t>Оклузија предње мождане артерије (</a:t>
            </a:r>
            <a:r>
              <a:rPr lang="sr-Latn-RS" sz="3200" b="1" dirty="0" smtClean="0">
                <a:solidFill>
                  <a:srgbClr val="C00000"/>
                </a:solidFill>
              </a:rPr>
              <a:t>ACA)</a:t>
            </a:r>
            <a:endParaRPr lang="sr-Cyrl-RS" sz="3200" b="1" dirty="0" smtClean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3200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3200" dirty="0" smtClean="0">
                <a:solidFill>
                  <a:srgbClr val="C00000"/>
                </a:solidFill>
              </a:rPr>
              <a:t>  </a:t>
            </a:r>
            <a:r>
              <a:rPr lang="sr-Cyrl-RS" sz="3200" dirty="0" smtClean="0"/>
              <a:t> - слабост (хемипареза) супротне стране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3200" dirty="0" smtClean="0"/>
              <a:t>     тела - </a:t>
            </a:r>
            <a:r>
              <a:rPr lang="sr-Cyrl-RS" sz="3200" b="1" dirty="0" smtClean="0"/>
              <a:t>крурални тип: </a:t>
            </a:r>
            <a:r>
              <a:rPr lang="sr-Cyrl-RS" sz="3200" dirty="0" smtClean="0"/>
              <a:t>нога је више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3200" dirty="0" smtClean="0"/>
              <a:t>     захваћена од руке, кортикални губитак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3200" dirty="0" smtClean="0"/>
              <a:t>     сензибилитета за ногу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4400" smtClean="0">
                <a:latin typeface="Comic Sans MS" panose="030F0702030302020204" pitchFamily="66" charset="0"/>
              </a:rPr>
              <a:t>Клиничка слика АИМУ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604963"/>
            <a:ext cx="8515350" cy="5032375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RS" sz="2800" b="1" dirty="0" smtClean="0">
                <a:solidFill>
                  <a:srgbClr val="C00000"/>
                </a:solidFill>
              </a:rPr>
              <a:t>Оклузија средње мождане артерије (</a:t>
            </a:r>
            <a:r>
              <a:rPr lang="sr-Latn-RS" sz="2800" b="1" dirty="0" smtClean="0">
                <a:solidFill>
                  <a:srgbClr val="C00000"/>
                </a:solidFill>
              </a:rPr>
              <a:t>AC</a:t>
            </a:r>
            <a:r>
              <a:rPr lang="sr-Cyrl-RS" sz="2800" b="1" dirty="0" smtClean="0">
                <a:solidFill>
                  <a:srgbClr val="C00000"/>
                </a:solidFill>
              </a:rPr>
              <a:t>М</a:t>
            </a:r>
            <a:r>
              <a:rPr lang="sr-Latn-RS" sz="2800" b="1" dirty="0" smtClean="0">
                <a:solidFill>
                  <a:srgbClr val="C00000"/>
                </a:solidFill>
              </a:rPr>
              <a:t>)</a:t>
            </a:r>
            <a:endParaRPr lang="sr-Cyrl-RS" sz="2800" b="1" dirty="0" smtClean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800" b="1" dirty="0" smtClean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-Хемиплагија/хемипареза супротне половине   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 тела – </a:t>
            </a:r>
            <a:r>
              <a:rPr lang="sr-Cyrl-RS" sz="2800" b="1" dirty="0" smtClean="0"/>
              <a:t>фациобрахијални тип</a:t>
            </a:r>
            <a:r>
              <a:rPr lang="sr-Cyrl-RS" sz="2800" dirty="0" smtClean="0"/>
              <a:t>: слабост израженија на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 доњој половини лица и руци уодносу на ногу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- Кортикални губитак сензибилитета супротне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  половине тела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- Доминантна хемисфера (лева): афазија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- Недоминантна хемисфера (десна): занемаривање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 екстремитета и простора на оштећеној страни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- Контралатерална хомонимна хемианопсија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- Измењено стање свести (најчешће после 48 сати)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4400" smtClean="0">
                <a:latin typeface="Comic Sans MS" panose="030F0702030302020204" pitchFamily="66" charset="0"/>
              </a:rPr>
              <a:t>Клиничка слика АИМУ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604963"/>
            <a:ext cx="8515350" cy="50323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Cyrl-RS" sz="2800" b="1" dirty="0" smtClean="0">
                <a:solidFill>
                  <a:srgbClr val="C00000"/>
                </a:solidFill>
              </a:rPr>
              <a:t>Оклузија задње мождане артерије (</a:t>
            </a:r>
            <a:r>
              <a:rPr lang="sr-Latn-RS" sz="2800" b="1" dirty="0" smtClean="0">
                <a:solidFill>
                  <a:srgbClr val="C00000"/>
                </a:solidFill>
              </a:rPr>
              <a:t>ACP)</a:t>
            </a:r>
            <a:endParaRPr lang="sr-Cyrl-RS" sz="2800" b="1" dirty="0" smtClean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800" b="1" dirty="0" smtClean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- Истострана парализа 3. к.н. и хемипареза/плегија 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 супротне половине тела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- Појава невољних покрета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- Хомонимна хемианопсија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- </a:t>
            </a:r>
            <a:r>
              <a:rPr lang="sr-Cyrl-RS" sz="2800" b="1" dirty="0" smtClean="0"/>
              <a:t>Антонов синдром </a:t>
            </a:r>
            <a:r>
              <a:rPr lang="sr-Cyrl-RS" sz="2800" dirty="0" smtClean="0"/>
              <a:t>– кортикално слепило, болесник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  нема увид у сопстевни дефицит и често га негира 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  или конфабулира у опису онога што наводно види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4400" smtClean="0">
                <a:latin typeface="Comic Sans MS" panose="030F0702030302020204" pitchFamily="66" charset="0"/>
              </a:rPr>
              <a:t>Клиничка слика АИМУ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604963"/>
            <a:ext cx="8515350" cy="5032375"/>
          </a:xfrm>
        </p:spPr>
        <p:txBody>
          <a:bodyPr>
            <a:normAutofit lnSpcReduction="1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sr-Cyrl-RS" sz="2800" b="1" dirty="0" smtClean="0">
                <a:solidFill>
                  <a:srgbClr val="C00000"/>
                </a:solidFill>
              </a:rPr>
              <a:t>Оклузија у вертебробазиларном сливу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800" b="1" dirty="0" smtClean="0">
              <a:solidFill>
                <a:srgbClr val="C00000"/>
              </a:solidFill>
            </a:endParaRP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- Главобоља, нестабилност, кома, квадриплегија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-</a:t>
            </a:r>
            <a:r>
              <a:rPr lang="sr-Latn-RS" sz="2800" dirty="0" smtClean="0"/>
              <a:t> </a:t>
            </a:r>
            <a:r>
              <a:rPr lang="sr-Latn-RS" sz="2800" b="1" dirty="0" smtClean="0"/>
              <a:t>Locked-in </a:t>
            </a:r>
            <a:r>
              <a:rPr lang="sr-Cyrl-RS" sz="2800" b="1" dirty="0" smtClean="0"/>
              <a:t>синдром </a:t>
            </a:r>
            <a:r>
              <a:rPr lang="sr-Cyrl-RS" sz="2800" dirty="0" smtClean="0"/>
              <a:t>(обострана одузетост свих  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 екстремитета и кранијалних нерава уз очувану свест, 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 једино могуће вертикално усмеравање погледа и 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 отварање и затварање очију)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- </a:t>
            </a:r>
            <a:r>
              <a:rPr lang="sr-Cyrl-RS" sz="2800" b="1" u="sng" dirty="0" smtClean="0"/>
              <a:t>Инфаркти можданог стабла </a:t>
            </a:r>
            <a:r>
              <a:rPr lang="sr-Cyrl-RS" sz="2800" dirty="0" smtClean="0"/>
              <a:t>– </a:t>
            </a:r>
            <a:r>
              <a:rPr lang="sr-Cyrl-RS" sz="2800" b="1" dirty="0" smtClean="0">
                <a:solidFill>
                  <a:srgbClr val="C00000"/>
                </a:solidFill>
              </a:rPr>
              <a:t>алтерни синдроми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b="1" dirty="0" smtClean="0">
                <a:solidFill>
                  <a:srgbClr val="C00000"/>
                </a:solidFill>
              </a:rPr>
              <a:t>    </a:t>
            </a:r>
            <a:r>
              <a:rPr lang="sr-Cyrl-RS" sz="2800" dirty="0" smtClean="0"/>
              <a:t>истострани дефицит к.н. + моторни/сензитивни 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  дефицит супротне половине тела (могућа атаксија и </a:t>
            </a:r>
          </a:p>
          <a:p>
            <a:pPr marL="0" indent="0" algn="just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  невољни покрети)</a:t>
            </a:r>
            <a:endParaRPr lang="sr-Cyrl-RS" sz="2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4400" smtClean="0">
                <a:latin typeface="Comic Sans MS" panose="030F0702030302020204" pitchFamily="66" charset="0"/>
              </a:rPr>
              <a:t>Клиничка слика АИМУ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604963"/>
            <a:ext cx="8515350" cy="5032375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800" b="1" dirty="0" smtClean="0">
                <a:solidFill>
                  <a:srgbClr val="C00000"/>
                </a:solidFill>
              </a:rPr>
              <a:t> Алтерни синдроми- </a:t>
            </a:r>
            <a:r>
              <a:rPr lang="sr-Cyrl-RS" sz="2800" dirty="0" smtClean="0"/>
              <a:t>на основу кл. слике, првенствено к.н. који је захваћен могуће је локализовати лезију у можданом стаблу</a:t>
            </a:r>
            <a:endParaRPr lang="sr-Latn-RS" sz="2800" dirty="0" smtClean="0"/>
          </a:p>
          <a:p>
            <a:pPr marL="0" indent="0" fontAlgn="auto"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None/>
              <a:defRPr/>
            </a:pPr>
            <a:endParaRPr lang="sr-Cyrl-RS" sz="2800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</a:t>
            </a:r>
            <a:r>
              <a:rPr lang="sr-Cyrl-RS" sz="2800" b="1" dirty="0" smtClean="0">
                <a:solidFill>
                  <a:srgbClr val="C00000"/>
                </a:solidFill>
              </a:rPr>
              <a:t>-</a:t>
            </a:r>
            <a:r>
              <a:rPr lang="sr-Latn-RS" sz="2800" b="1" dirty="0" smtClean="0">
                <a:solidFill>
                  <a:srgbClr val="C00000"/>
                </a:solidFill>
              </a:rPr>
              <a:t>Weberov sy </a:t>
            </a:r>
            <a:r>
              <a:rPr lang="sr-Latn-RS" sz="2800" b="1" dirty="0" smtClean="0"/>
              <a:t>– </a:t>
            </a:r>
            <a:r>
              <a:rPr lang="sr-Cyrl-RS" sz="2800" dirty="0" smtClean="0"/>
              <a:t>истострано оштећење 3. к.н. (спуштен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 капак, офталмоплегија) уз хемиплегију/парезу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 супротне половине тела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- </a:t>
            </a:r>
            <a:r>
              <a:rPr lang="sr-Latn-RS" sz="2800" b="1" dirty="0" smtClean="0">
                <a:solidFill>
                  <a:srgbClr val="C00000"/>
                </a:solidFill>
              </a:rPr>
              <a:t>Millard Gubler sy </a:t>
            </a:r>
            <a:r>
              <a:rPr lang="sr-Latn-RS" sz="2800" dirty="0" smtClean="0"/>
              <a:t>– </a:t>
            </a:r>
            <a:r>
              <a:rPr lang="sr-Cyrl-RS" sz="2800" dirty="0" smtClean="0"/>
              <a:t>истострана пареза/парализа 7.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   к.н. уз хемипарезу супротне половине тела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RS" sz="28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400" smtClean="0">
                <a:latin typeface="Comic Sans MS" panose="030F0702030302020204" pitchFamily="66" charset="0"/>
              </a:rPr>
              <a:t>Дијагноза</a:t>
            </a:r>
            <a:r>
              <a:rPr lang="sr-Latn-CS" altLang="en-US" sz="4400" smtClean="0">
                <a:latin typeface="Comic Sans MS" panose="030F0702030302020204" pitchFamily="66" charset="0"/>
              </a:rPr>
              <a:t> </a:t>
            </a:r>
            <a:r>
              <a:rPr lang="sr-Cyrl-RS" altLang="en-US" sz="4400" smtClean="0">
                <a:latin typeface="Comic Sans MS" panose="030F0702030302020204" pitchFamily="66" charset="0"/>
              </a:rPr>
              <a:t>исхемичног </a:t>
            </a:r>
            <a:r>
              <a:rPr lang="sr-Cyrl-CS" altLang="en-US" sz="4400" smtClean="0">
                <a:latin typeface="Comic Sans MS" panose="030F0702030302020204" pitchFamily="66" charset="0"/>
              </a:rPr>
              <a:t>МУ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755650" y="2205038"/>
            <a:ext cx="8007350" cy="30972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800" smtClean="0"/>
              <a:t>Ургентно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стање</a:t>
            </a:r>
            <a:endParaRPr lang="sr-Latn-CS" altLang="en-US" sz="2800" smtClean="0"/>
          </a:p>
          <a:p>
            <a:r>
              <a:rPr lang="sr-Cyrl-CS" altLang="en-US" sz="2800" smtClean="0"/>
              <a:t>Брза</a:t>
            </a:r>
            <a:r>
              <a:rPr lang="sr-Latn-CS" altLang="en-US" sz="2800" smtClean="0"/>
              <a:t>, </a:t>
            </a:r>
            <a:r>
              <a:rPr lang="sr-Cyrl-CS" altLang="en-US" sz="2800" smtClean="0"/>
              <a:t>усмерена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тачна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дијагноза</a:t>
            </a:r>
            <a:endParaRPr lang="sr-Latn-CS" altLang="en-US" sz="2800" smtClean="0"/>
          </a:p>
          <a:p>
            <a:pPr>
              <a:buFont typeface="Wingdings" panose="05000000000000000000" pitchFamily="2" charset="2"/>
              <a:buNone/>
            </a:pPr>
            <a:endParaRPr lang="sr-Latn-CS" altLang="en-US" sz="2800" smtClean="0"/>
          </a:p>
          <a:p>
            <a:pPr>
              <a:buFont typeface="Wingdings" panose="05000000000000000000" pitchFamily="2" charset="2"/>
              <a:buNone/>
            </a:pPr>
            <a:r>
              <a:rPr lang="sr-Cyrl-CS" altLang="en-US" sz="2800" smtClean="0"/>
              <a:t>Од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тога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зависи</a:t>
            </a:r>
            <a:endParaRPr lang="sr-Latn-CS" altLang="en-US" sz="2800" smtClean="0"/>
          </a:p>
          <a:p>
            <a:r>
              <a:rPr lang="sr-Cyrl-CS" altLang="en-US" sz="2800" smtClean="0"/>
              <a:t>Врста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терапијског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приступа</a:t>
            </a:r>
            <a:endParaRPr lang="sr-Latn-CS" altLang="en-US" sz="2800" smtClean="0"/>
          </a:p>
          <a:p>
            <a:r>
              <a:rPr lang="sr-Cyrl-CS" altLang="en-US" sz="2800" smtClean="0"/>
              <a:t>Прогноза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болести</a:t>
            </a:r>
            <a:endParaRPr lang="en-US" alt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400" smtClean="0">
                <a:latin typeface="Comic Sans MS" panose="030F0702030302020204" pitchFamily="66" charset="0"/>
              </a:rPr>
              <a:t>Дијагноза</a:t>
            </a:r>
            <a:r>
              <a:rPr lang="sr-Latn-CS" altLang="en-US" sz="4400" smtClean="0">
                <a:latin typeface="Comic Sans MS" panose="030F0702030302020204" pitchFamily="66" charset="0"/>
              </a:rPr>
              <a:t> </a:t>
            </a:r>
            <a:r>
              <a:rPr lang="sr-Cyrl-RS" altLang="en-US" sz="4400" smtClean="0">
                <a:latin typeface="Comic Sans MS" panose="030F0702030302020204" pitchFamily="66" charset="0"/>
              </a:rPr>
              <a:t>И</a:t>
            </a:r>
            <a:r>
              <a:rPr lang="sr-Cyrl-CS" altLang="en-US" sz="4400" smtClean="0">
                <a:latin typeface="Comic Sans MS" panose="030F0702030302020204" pitchFamily="66" charset="0"/>
              </a:rPr>
              <a:t>МУ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0" y="1905000"/>
            <a:ext cx="8845550" cy="41910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400" smtClean="0"/>
              <a:t>Утврдити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да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ли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је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актуелна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симптоматологија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настала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због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МУ</a:t>
            </a:r>
            <a:endParaRPr lang="sr-Latn-CS" altLang="en-US" sz="2400" smtClean="0"/>
          </a:p>
          <a:p>
            <a:endParaRPr lang="sr-Cyrl-CS" altLang="en-US" sz="2400" smtClean="0"/>
          </a:p>
          <a:p>
            <a:r>
              <a:rPr lang="sr-Cyrl-CS" altLang="en-US" sz="2400" smtClean="0"/>
              <a:t>Т</a:t>
            </a:r>
            <a:r>
              <a:rPr lang="sr-Cyrl-RS" altLang="en-US" sz="2400" smtClean="0"/>
              <a:t>ипични симптоми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RS" altLang="en-US" sz="2400" smtClean="0"/>
              <a:t>      - слабост руке и ноге (хемипареза или хемиплегија)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RS" altLang="en-US" sz="2400" smtClean="0"/>
              <a:t>      - отежан говор (ако је доминантна хемисфера)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RS" altLang="en-US" sz="2400" smtClean="0"/>
              <a:t>      - централни фацијалис (нижи угао усана)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RS" altLang="en-US" sz="2400" smtClean="0"/>
              <a:t>      - централни хипоглосус (девијација језика у страну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RS" altLang="en-US" sz="2400" smtClean="0"/>
              <a:t>         хемиплегије)         </a:t>
            </a:r>
          </a:p>
          <a:p>
            <a:pPr>
              <a:buFont typeface="Wingdings" panose="05000000000000000000" pitchFamily="2" charset="2"/>
              <a:buNone/>
            </a:pPr>
            <a:endParaRPr lang="sr-Cyrl-RS" altLang="en-US" sz="2400" smtClean="0"/>
          </a:p>
          <a:p>
            <a:r>
              <a:rPr lang="sr-Cyrl-RS" altLang="en-US" sz="2400" smtClean="0"/>
              <a:t>  </a:t>
            </a:r>
            <a:r>
              <a:rPr lang="sr-Cyrl-CS" altLang="en-US" sz="2400" smtClean="0"/>
              <a:t>Установити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остале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евентуалне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акутне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неуролошке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или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соматске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компликације</a:t>
            </a: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188" y="115888"/>
            <a:ext cx="7886700" cy="1325562"/>
          </a:xfrm>
        </p:spPr>
        <p:txBody>
          <a:bodyPr/>
          <a:lstStyle/>
          <a:p>
            <a:r>
              <a:rPr lang="sr-Cyrl-CS" altLang="en-US" sz="4400" smtClean="0">
                <a:latin typeface="Comic Sans MS" panose="030F0702030302020204" pitchFamily="66" charset="0"/>
              </a:rPr>
              <a:t>Дијагноза</a:t>
            </a:r>
            <a:r>
              <a:rPr lang="sr-Latn-CS" altLang="en-US" sz="4400" smtClean="0">
                <a:latin typeface="Comic Sans MS" panose="030F0702030302020204" pitchFamily="66" charset="0"/>
              </a:rPr>
              <a:t> </a:t>
            </a:r>
            <a:r>
              <a:rPr lang="sr-Cyrl-RS" altLang="en-US" sz="4400" smtClean="0">
                <a:latin typeface="Comic Sans MS" panose="030F0702030302020204" pitchFamily="66" charset="0"/>
              </a:rPr>
              <a:t>И</a:t>
            </a:r>
            <a:r>
              <a:rPr lang="sr-Cyrl-CS" altLang="en-US" sz="4400" smtClean="0">
                <a:latin typeface="Comic Sans MS" panose="030F0702030302020204" pitchFamily="66" charset="0"/>
              </a:rPr>
              <a:t>МУ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550863" y="1414463"/>
            <a:ext cx="8007350" cy="530066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sr-Cyrl-CS" altLang="en-US" sz="2600" smtClean="0">
                <a:solidFill>
                  <a:srgbClr val="C00000"/>
                </a:solidFill>
              </a:rPr>
              <a:t>Хитно</a:t>
            </a:r>
            <a:endParaRPr lang="sr-Latn-CS" altLang="en-US" sz="2600" smtClean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sr-Latn-CS" altLang="en-US" sz="2600" smtClean="0">
              <a:solidFill>
                <a:schemeClr val="folHlink"/>
              </a:solidFill>
            </a:endParaRPr>
          </a:p>
          <a:p>
            <a:r>
              <a:rPr lang="sr-Cyrl-CS" altLang="en-US" sz="2600" smtClean="0"/>
              <a:t>Лабораторијски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преглед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крви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урина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- </a:t>
            </a:r>
            <a:r>
              <a:rPr lang="sr-Cyrl-CS" altLang="en-US" sz="2600" smtClean="0"/>
              <a:t>ККС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СЕ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- </a:t>
            </a:r>
            <a:r>
              <a:rPr lang="sr-Cyrl-CS" altLang="en-US" sz="2600" smtClean="0"/>
              <a:t>протромбинско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време</a:t>
            </a:r>
            <a:r>
              <a:rPr lang="sr-Latn-CS" altLang="en-US" sz="2600" smtClean="0"/>
              <a:t>/</a:t>
            </a:r>
            <a:r>
              <a:rPr lang="sr-Cyrl-CS" altLang="en-US" sz="2600" smtClean="0"/>
              <a:t>ИНР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аПтт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- </a:t>
            </a:r>
            <a:r>
              <a:rPr lang="sr-Cyrl-CS" altLang="en-US" sz="2600" smtClean="0"/>
              <a:t>гликемија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- </a:t>
            </a:r>
            <a:r>
              <a:rPr lang="sr-Cyrl-CS" altLang="en-US" sz="2600" smtClean="0"/>
              <a:t>уреа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креатинин</a:t>
            </a:r>
            <a:r>
              <a:rPr lang="sr-Latn-CS" altLang="en-US" sz="2600" smtClean="0"/>
              <a:t>,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- </a:t>
            </a:r>
            <a:r>
              <a:rPr lang="sr-Cyrl-CS" altLang="en-US" sz="2600" smtClean="0"/>
              <a:t>триглицериди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холестерол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- </a:t>
            </a:r>
            <a:r>
              <a:rPr lang="sr-Cyrl-CS" altLang="en-US" sz="2600" smtClean="0"/>
              <a:t>електролити</a:t>
            </a:r>
            <a:endParaRPr lang="sr-Latn-CS" altLang="en-US" sz="2600" smtClean="0"/>
          </a:p>
          <a:p>
            <a:r>
              <a:rPr lang="sr-Cyrl-CS" altLang="en-US" sz="2600" smtClean="0"/>
              <a:t>ЕКГ</a:t>
            </a:r>
            <a:endParaRPr lang="sr-Latn-CS" altLang="en-US" sz="2600" smtClean="0"/>
          </a:p>
          <a:p>
            <a:r>
              <a:rPr lang="sr-Cyrl-CS" altLang="en-US" sz="2600" smtClean="0"/>
              <a:t>КТ</a:t>
            </a:r>
            <a:endParaRPr lang="sr-Latn-CS" altLang="en-US" sz="2600" smtClean="0"/>
          </a:p>
          <a:p>
            <a:r>
              <a:rPr lang="sr-Cyrl-CS" altLang="en-US" sz="2600" smtClean="0"/>
              <a:t>ЛП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873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RS" sz="4800" dirty="0" smtClean="0">
                <a:latin typeface="Comic Sans MS" panose="030F0702030302020204" pitchFamily="66" charset="0"/>
              </a:rPr>
              <a:t>Крвни судови мозга</a:t>
            </a:r>
            <a:endParaRPr lang="en-US" sz="4800" dirty="0" smtClean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6975"/>
            <a:ext cx="7886700" cy="4351338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l-SI" altLang="en-US" sz="2800" b="1" dirty="0" smtClean="0">
                <a:solidFill>
                  <a:srgbClr val="EB0D32"/>
                </a:solidFill>
                <a:ea typeface="+mj-ea"/>
                <a:cs typeface="+mj-cs"/>
              </a:rPr>
              <a:t>1. </a:t>
            </a:r>
            <a:r>
              <a:rPr lang="sr-Cyrl-RS" altLang="en-US" sz="2800" b="1" dirty="0" smtClean="0">
                <a:solidFill>
                  <a:srgbClr val="EB0D32"/>
                </a:solidFill>
                <a:ea typeface="+mj-ea"/>
                <a:cs typeface="+mj-cs"/>
              </a:rPr>
              <a:t>Каротидне артерије</a:t>
            </a:r>
            <a:r>
              <a:rPr lang="sl-SI" altLang="en-US" sz="2800" b="1" dirty="0" smtClean="0">
                <a:solidFill>
                  <a:srgbClr val="EB0D32"/>
                </a:solidFill>
                <a:ea typeface="+mj-ea"/>
                <a:cs typeface="+mj-cs"/>
              </a:rPr>
              <a:t/>
            </a:r>
            <a:br>
              <a:rPr lang="sl-SI" altLang="en-US" sz="2800" b="1" dirty="0" smtClean="0">
                <a:solidFill>
                  <a:srgbClr val="EB0D32"/>
                </a:solidFill>
                <a:ea typeface="+mj-ea"/>
                <a:cs typeface="+mj-cs"/>
              </a:rPr>
            </a:br>
            <a:r>
              <a:rPr lang="sl-SI" altLang="en-US" sz="2800" b="1" dirty="0" smtClean="0">
                <a:solidFill>
                  <a:srgbClr val="EB0D32"/>
                </a:solidFill>
                <a:ea typeface="+mj-ea"/>
                <a:cs typeface="+mj-cs"/>
              </a:rPr>
              <a:t>2. </a:t>
            </a:r>
            <a:r>
              <a:rPr lang="sr-Cyrl-RS" altLang="en-US" sz="2800" b="1" dirty="0" smtClean="0">
                <a:solidFill>
                  <a:srgbClr val="EB0D32"/>
                </a:solidFill>
                <a:ea typeface="+mj-ea"/>
                <a:cs typeface="+mj-cs"/>
              </a:rPr>
              <a:t>Вертебралне артерије </a:t>
            </a:r>
            <a:endParaRPr lang="en-US" sz="2800" dirty="0" smtClean="0"/>
          </a:p>
        </p:txBody>
      </p:sp>
      <p:pic>
        <p:nvPicPr>
          <p:cNvPr id="717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060575"/>
            <a:ext cx="6937375" cy="463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23938"/>
          </a:xfrm>
        </p:spPr>
        <p:txBody>
          <a:bodyPr/>
          <a:lstStyle/>
          <a:p>
            <a:r>
              <a:rPr lang="sr-Cyrl-CS" altLang="en-US" sz="4400" smtClean="0">
                <a:latin typeface="Comic Sans MS" panose="030F0702030302020204" pitchFamily="66" charset="0"/>
              </a:rPr>
              <a:t>Дијагноза</a:t>
            </a:r>
            <a:r>
              <a:rPr lang="sr-Latn-CS" altLang="en-US" sz="4400" smtClean="0">
                <a:latin typeface="Comic Sans MS" panose="030F0702030302020204" pitchFamily="66" charset="0"/>
              </a:rPr>
              <a:t> </a:t>
            </a:r>
            <a:r>
              <a:rPr lang="sr-Cyrl-RS" altLang="en-US" sz="4400" smtClean="0">
                <a:latin typeface="Comic Sans MS" panose="030F0702030302020204" pitchFamily="66" charset="0"/>
              </a:rPr>
              <a:t>И</a:t>
            </a:r>
            <a:r>
              <a:rPr lang="sr-Cyrl-CS" altLang="en-US" sz="4400" smtClean="0">
                <a:latin typeface="Comic Sans MS" panose="030F0702030302020204" pitchFamily="66" charset="0"/>
              </a:rPr>
              <a:t>МУ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sp>
        <p:nvSpPr>
          <p:cNvPr id="307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850" y="1268413"/>
            <a:ext cx="9144000" cy="5832475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sr-Latn-CS" sz="2400" dirty="0" smtClean="0">
              <a:solidFill>
                <a:schemeClr val="folHlink"/>
              </a:solidFill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CS" sz="2600" dirty="0" smtClean="0"/>
              <a:t>Допунска</a:t>
            </a:r>
            <a:r>
              <a:rPr lang="sr-Latn-CS" sz="2600" dirty="0" smtClean="0"/>
              <a:t> </a:t>
            </a:r>
            <a:r>
              <a:rPr lang="sr-Cyrl-CS" sz="2600" dirty="0" smtClean="0"/>
              <a:t>лабораторија</a:t>
            </a:r>
            <a:endParaRPr lang="sr-Latn-CS" sz="26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- </a:t>
            </a:r>
            <a:r>
              <a:rPr lang="sr-Cyrl-CS" sz="2600" dirty="0" smtClean="0"/>
              <a:t>имуносерологија</a:t>
            </a:r>
            <a:endParaRPr lang="sr-Latn-CS" sz="26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- </a:t>
            </a:r>
            <a:r>
              <a:rPr lang="sr-Cyrl-CS" sz="2600" dirty="0" smtClean="0"/>
              <a:t>серолошки</a:t>
            </a:r>
            <a:r>
              <a:rPr lang="sr-Latn-CS" sz="2600" dirty="0" smtClean="0"/>
              <a:t> </a:t>
            </a:r>
            <a:r>
              <a:rPr lang="sr-Cyrl-CS" sz="2600" dirty="0" smtClean="0"/>
              <a:t>тестови</a:t>
            </a:r>
            <a:r>
              <a:rPr lang="sr-Latn-CS" sz="2600" dirty="0" smtClean="0"/>
              <a:t> </a:t>
            </a:r>
            <a:r>
              <a:rPr lang="sr-Cyrl-CS" sz="2600" dirty="0" smtClean="0"/>
              <a:t>на</a:t>
            </a:r>
            <a:r>
              <a:rPr lang="sr-Latn-CS" sz="2600" dirty="0" smtClean="0"/>
              <a:t> </a:t>
            </a:r>
            <a:r>
              <a:rPr lang="sr-Cyrl-CS" sz="2600" dirty="0" smtClean="0"/>
              <a:t>сифилис</a:t>
            </a:r>
            <a:endParaRPr lang="sr-Latn-CS" sz="26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600" dirty="0" smtClean="0"/>
              <a:t>МРИ</a:t>
            </a:r>
            <a:r>
              <a:rPr lang="sr-Latn-CS" sz="2600" dirty="0" smtClean="0"/>
              <a:t> - </a:t>
            </a:r>
            <a:r>
              <a:rPr lang="sr-Cyrl-CS" sz="2600" dirty="0" smtClean="0"/>
              <a:t>рано</a:t>
            </a:r>
            <a:r>
              <a:rPr lang="sr-Latn-CS" sz="2600" dirty="0" smtClean="0"/>
              <a:t> </a:t>
            </a:r>
            <a:r>
              <a:rPr lang="sr-Cyrl-CS" sz="2600" dirty="0" smtClean="0"/>
              <a:t>приказивање</a:t>
            </a:r>
            <a:r>
              <a:rPr lang="sr-Latn-CS" sz="2600" dirty="0" smtClean="0"/>
              <a:t> </a:t>
            </a:r>
            <a:r>
              <a:rPr lang="sr-Cyrl-CS" sz="2600" dirty="0" smtClean="0"/>
              <a:t>исхемичног</a:t>
            </a:r>
            <a:r>
              <a:rPr lang="sr-Latn-CS" sz="2600" dirty="0" smtClean="0"/>
              <a:t> </a:t>
            </a:r>
            <a:r>
              <a:rPr lang="sr-Cyrl-CS" sz="2600" dirty="0" smtClean="0"/>
              <a:t>инфаркта</a:t>
            </a:r>
            <a:endParaRPr lang="sr-Latn-CS" sz="26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       - </a:t>
            </a:r>
            <a:r>
              <a:rPr lang="sr-Cyrl-CS" sz="2600" dirty="0" smtClean="0"/>
              <a:t>приказивање</a:t>
            </a:r>
            <a:r>
              <a:rPr lang="sr-Latn-CS" sz="2600" dirty="0" smtClean="0"/>
              <a:t> </a:t>
            </a:r>
            <a:r>
              <a:rPr lang="sr-Cyrl-CS" sz="2600" dirty="0" smtClean="0"/>
              <a:t>инфаркта</a:t>
            </a:r>
            <a:r>
              <a:rPr lang="sr-Latn-CS" sz="2600" dirty="0" smtClean="0"/>
              <a:t> </a:t>
            </a:r>
            <a:r>
              <a:rPr lang="sr-Cyrl-CS" sz="2600" dirty="0" smtClean="0"/>
              <a:t>у</a:t>
            </a:r>
            <a:r>
              <a:rPr lang="sr-Latn-CS" sz="2600" dirty="0" smtClean="0"/>
              <a:t> </a:t>
            </a:r>
            <a:r>
              <a:rPr lang="sr-Cyrl-CS" sz="2600" dirty="0" smtClean="0"/>
              <a:t>можданом</a:t>
            </a:r>
            <a:r>
              <a:rPr lang="sr-Latn-CS" sz="2600" dirty="0" smtClean="0"/>
              <a:t> </a:t>
            </a:r>
            <a:r>
              <a:rPr lang="sr-Cyrl-CS" sz="2600" dirty="0" smtClean="0"/>
              <a:t>стаблу</a:t>
            </a:r>
            <a:endParaRPr lang="sr-Latn-CS" sz="26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       - </a:t>
            </a:r>
            <a:r>
              <a:rPr lang="sr-Cyrl-CS" sz="2600" dirty="0" smtClean="0"/>
              <a:t>тромбозе</a:t>
            </a:r>
            <a:r>
              <a:rPr lang="sr-Latn-CS" sz="2600" dirty="0" smtClean="0"/>
              <a:t> </a:t>
            </a:r>
            <a:r>
              <a:rPr lang="sr-Cyrl-CS" sz="2600" dirty="0" smtClean="0"/>
              <a:t>венских</a:t>
            </a:r>
            <a:r>
              <a:rPr lang="sr-Latn-CS" sz="2600" dirty="0" smtClean="0"/>
              <a:t> </a:t>
            </a:r>
            <a:r>
              <a:rPr lang="sr-Cyrl-CS" sz="2600" dirty="0" smtClean="0"/>
              <a:t>синуса</a:t>
            </a:r>
            <a:r>
              <a:rPr lang="sr-Latn-CS" sz="2600" dirty="0" smtClean="0"/>
              <a:t>  </a:t>
            </a:r>
          </a:p>
          <a:p>
            <a:pPr fontAlgn="auto">
              <a:spcAft>
                <a:spcPts val="0"/>
              </a:spcAft>
              <a:defRPr/>
            </a:pPr>
            <a:r>
              <a:rPr lang="sr-Cyrl-CS" sz="2600" dirty="0" smtClean="0"/>
              <a:t>Ангиографија</a:t>
            </a:r>
            <a:endParaRPr lang="sr-Latn-CS" sz="26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600" dirty="0" smtClean="0"/>
              <a:t>Ултразвучна</a:t>
            </a:r>
            <a:r>
              <a:rPr lang="sr-Latn-CS" sz="2600" dirty="0" smtClean="0"/>
              <a:t> </a:t>
            </a:r>
            <a:r>
              <a:rPr lang="sr-Cyrl-CS" sz="2600" dirty="0" smtClean="0"/>
              <a:t>дијагностка</a:t>
            </a:r>
            <a:endParaRPr lang="sr-Latn-CS" sz="26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- </a:t>
            </a:r>
            <a:r>
              <a:rPr lang="sr-Cyrl-CS" sz="2600" dirty="0" smtClean="0"/>
              <a:t>доплер</a:t>
            </a:r>
            <a:r>
              <a:rPr lang="sr-Latn-CS" sz="2600" dirty="0" smtClean="0"/>
              <a:t> </a:t>
            </a:r>
            <a:r>
              <a:rPr lang="sr-Cyrl-CS" sz="2600" dirty="0" smtClean="0"/>
              <a:t>К</a:t>
            </a:r>
            <a:r>
              <a:rPr lang="sr-Latn-CS" sz="2600" dirty="0" smtClean="0"/>
              <a:t> </a:t>
            </a:r>
            <a:r>
              <a:rPr lang="sr-Cyrl-CS" sz="2600" dirty="0" smtClean="0"/>
              <a:t>и</a:t>
            </a:r>
            <a:r>
              <a:rPr lang="sr-Latn-CS" sz="2600" dirty="0" smtClean="0"/>
              <a:t> </a:t>
            </a:r>
            <a:r>
              <a:rPr lang="sr-Cyrl-CS" sz="2600" dirty="0" smtClean="0"/>
              <a:t>ВБ</a:t>
            </a:r>
            <a:r>
              <a:rPr lang="sr-Latn-CS" sz="2600" dirty="0" smtClean="0"/>
              <a:t>, </a:t>
            </a:r>
            <a:r>
              <a:rPr lang="sr-Cyrl-CS" sz="2600" dirty="0" smtClean="0"/>
              <a:t>квалитет</a:t>
            </a:r>
            <a:r>
              <a:rPr lang="sr-Latn-CS" sz="2600" dirty="0" smtClean="0"/>
              <a:t> </a:t>
            </a:r>
            <a:r>
              <a:rPr lang="sr-Cyrl-CS" sz="2600" dirty="0" smtClean="0"/>
              <a:t>плака</a:t>
            </a:r>
            <a:endParaRPr lang="sr-Latn-CS" sz="26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- </a:t>
            </a:r>
            <a:r>
              <a:rPr lang="sr-Cyrl-CS" sz="2600" dirty="0" smtClean="0"/>
              <a:t>транскранијални</a:t>
            </a:r>
            <a:r>
              <a:rPr lang="sr-Latn-CS" sz="2600" dirty="0" smtClean="0"/>
              <a:t> </a:t>
            </a:r>
            <a:r>
              <a:rPr lang="sr-Cyrl-CS" sz="2600" dirty="0" smtClean="0"/>
              <a:t>доплер</a:t>
            </a:r>
            <a:r>
              <a:rPr lang="sr-Latn-CS" sz="2600" dirty="0" smtClean="0"/>
              <a:t>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- </a:t>
            </a:r>
            <a:r>
              <a:rPr lang="sr-Cyrl-CS" sz="2600" dirty="0" smtClean="0"/>
              <a:t>ехокардиографија</a:t>
            </a:r>
            <a:r>
              <a:rPr lang="sr-Latn-CS" sz="2600" dirty="0" smtClean="0"/>
              <a:t> – </a:t>
            </a:r>
            <a:r>
              <a:rPr lang="sr-Cyrl-CS" sz="2600" dirty="0" smtClean="0"/>
              <a:t>трансторакални</a:t>
            </a:r>
            <a:endParaRPr lang="sr-Latn-CS" sz="26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                            </a:t>
            </a:r>
            <a:r>
              <a:rPr lang="sr-Cyrl-RS" sz="2600" dirty="0" smtClean="0"/>
              <a:t>    </a:t>
            </a:r>
            <a:r>
              <a:rPr lang="sr-Latn-CS" sz="2600" dirty="0" smtClean="0"/>
              <a:t>      - </a:t>
            </a:r>
            <a:r>
              <a:rPr lang="sr-Cyrl-CS" sz="2600" dirty="0" smtClean="0"/>
              <a:t>трансезофагеални</a:t>
            </a:r>
            <a:endParaRPr lang="sr-Latn-CS" sz="26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>
                <a:latin typeface="Comic Sans MS" pitchFamily="66" charset="0"/>
              </a:rPr>
              <a:t> </a:t>
            </a:r>
            <a:endParaRPr lang="en-US" sz="24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28650" y="365125"/>
            <a:ext cx="8515350" cy="1325563"/>
          </a:xfrm>
        </p:spPr>
        <p:txBody>
          <a:bodyPr/>
          <a:lstStyle/>
          <a:p>
            <a:r>
              <a:rPr lang="sr-Cyrl-CS" altLang="en-US" sz="4400" smtClean="0">
                <a:latin typeface="Comic Sans MS" panose="030F0702030302020204" pitchFamily="66" charset="0"/>
              </a:rPr>
              <a:t>Терапија</a:t>
            </a:r>
            <a:r>
              <a:rPr lang="sr-Latn-CS" altLang="en-US" sz="4400" smtClean="0">
                <a:latin typeface="Comic Sans MS" panose="030F0702030302020204" pitchFamily="66" charset="0"/>
              </a:rPr>
              <a:t> </a:t>
            </a:r>
            <a:r>
              <a:rPr lang="sr-Cyrl-CS" altLang="en-US" sz="4400" smtClean="0">
                <a:latin typeface="Comic Sans MS" panose="030F0702030302020204" pitchFamily="66" charset="0"/>
              </a:rPr>
              <a:t>исхемичног</a:t>
            </a:r>
            <a:r>
              <a:rPr lang="sr-Latn-CS" altLang="en-US" sz="4400" smtClean="0">
                <a:latin typeface="Comic Sans MS" panose="030F0702030302020204" pitchFamily="66" charset="0"/>
              </a:rPr>
              <a:t> </a:t>
            </a:r>
            <a:br>
              <a:rPr lang="sr-Latn-CS" altLang="en-US" sz="4400" smtClean="0">
                <a:latin typeface="Comic Sans MS" panose="030F0702030302020204" pitchFamily="66" charset="0"/>
              </a:rPr>
            </a:br>
            <a:r>
              <a:rPr lang="sr-Cyrl-CS" altLang="en-US" sz="4400" smtClean="0">
                <a:latin typeface="Comic Sans MS" panose="030F0702030302020204" pitchFamily="66" charset="0"/>
              </a:rPr>
              <a:t>можданог</a:t>
            </a:r>
            <a:r>
              <a:rPr lang="sr-Latn-CS" altLang="en-US" sz="4400" smtClean="0">
                <a:latin typeface="Comic Sans MS" panose="030F0702030302020204" pitchFamily="66" charset="0"/>
              </a:rPr>
              <a:t> </a:t>
            </a:r>
            <a:r>
              <a:rPr lang="sr-Cyrl-CS" altLang="en-US" sz="4400" smtClean="0">
                <a:latin typeface="Comic Sans MS" panose="030F0702030302020204" pitchFamily="66" charset="0"/>
              </a:rPr>
              <a:t>удара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38200" y="2852738"/>
            <a:ext cx="8007350" cy="13684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3200" dirty="0" smtClean="0"/>
              <a:t>Лечење</a:t>
            </a:r>
            <a:r>
              <a:rPr lang="sr-Latn-CS" sz="3200" dirty="0" smtClean="0"/>
              <a:t> </a:t>
            </a:r>
            <a:r>
              <a:rPr lang="sr-Cyrl-CS" sz="3200" dirty="0" smtClean="0"/>
              <a:t>испољеног</a:t>
            </a:r>
            <a:r>
              <a:rPr lang="sr-Latn-CS" sz="3200" dirty="0" smtClean="0"/>
              <a:t> </a:t>
            </a:r>
            <a:r>
              <a:rPr lang="sr-Cyrl-CS" sz="3200" dirty="0" smtClean="0"/>
              <a:t>ИМУ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CS" sz="32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3200" dirty="0" smtClean="0"/>
              <a:t>Превентивна</a:t>
            </a:r>
            <a:r>
              <a:rPr lang="sr-Latn-CS" sz="3200" dirty="0" smtClean="0"/>
              <a:t> </a:t>
            </a:r>
            <a:r>
              <a:rPr lang="sr-Cyrl-CS" sz="3200" dirty="0" smtClean="0"/>
              <a:t>терапија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400" smtClean="0">
                <a:latin typeface="Comic Sans MS" panose="030F0702030302020204" pitchFamily="66" charset="0"/>
              </a:rPr>
              <a:t>Лечење</a:t>
            </a:r>
            <a:r>
              <a:rPr lang="sr-Latn-CS" altLang="en-US" sz="4400" smtClean="0">
                <a:latin typeface="Comic Sans MS" panose="030F0702030302020204" pitchFamily="66" charset="0"/>
              </a:rPr>
              <a:t> </a:t>
            </a:r>
            <a:r>
              <a:rPr lang="sr-Cyrl-CS" altLang="en-US" sz="4400" smtClean="0">
                <a:latin typeface="Comic Sans MS" panose="030F0702030302020204" pitchFamily="66" charset="0"/>
              </a:rPr>
              <a:t>АИМУ</a:t>
            </a:r>
            <a:endParaRPr lang="en-US" altLang="en-US" sz="4400" smtClean="0">
              <a:latin typeface="Comic Sans MS" panose="030F0702030302020204" pitchFamily="66" charset="0"/>
            </a:endParaRP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28650" y="2205038"/>
            <a:ext cx="8007350" cy="4392612"/>
          </a:xfrm>
        </p:spPr>
        <p:txBody>
          <a:bodyPr>
            <a:normAutofit fontScale="77500" lnSpcReduction="20000"/>
          </a:bodyPr>
          <a:lstStyle/>
          <a:p>
            <a:pPr fontAlgn="auto">
              <a:lnSpc>
                <a:spcPct val="160000"/>
              </a:lnSpc>
              <a:spcAft>
                <a:spcPts val="0"/>
              </a:spcAft>
              <a:defRPr/>
            </a:pPr>
            <a:r>
              <a:rPr lang="sr-Cyrl-CS" sz="4000" dirty="0" smtClean="0"/>
              <a:t>Циљ</a:t>
            </a:r>
            <a:r>
              <a:rPr lang="sr-Latn-CS" sz="4000" dirty="0" smtClean="0"/>
              <a:t> – </a:t>
            </a:r>
            <a:r>
              <a:rPr lang="sr-Cyrl-CS" sz="4000" dirty="0" smtClean="0"/>
              <a:t>покушај</a:t>
            </a:r>
            <a:r>
              <a:rPr lang="sr-Latn-CS" sz="4000" dirty="0" smtClean="0"/>
              <a:t> </a:t>
            </a:r>
            <a:r>
              <a:rPr lang="sr-Cyrl-CS" sz="4000" dirty="0" smtClean="0"/>
              <a:t>да</a:t>
            </a:r>
            <a:r>
              <a:rPr lang="sr-Latn-CS" sz="4000" dirty="0" smtClean="0"/>
              <a:t> </a:t>
            </a:r>
            <a:r>
              <a:rPr lang="sr-Cyrl-CS" sz="4000" dirty="0" smtClean="0"/>
              <a:t>се</a:t>
            </a:r>
            <a:r>
              <a:rPr lang="sr-Latn-CS" sz="4000" dirty="0" smtClean="0"/>
              <a:t> </a:t>
            </a:r>
            <a:r>
              <a:rPr lang="sr-Cyrl-CS" sz="4000" dirty="0" smtClean="0"/>
              <a:t>ћелије</a:t>
            </a:r>
            <a:r>
              <a:rPr lang="sr-Latn-CS" sz="4000" dirty="0" smtClean="0"/>
              <a:t> </a:t>
            </a:r>
            <a:r>
              <a:rPr lang="sr-Cyrl-CS" sz="4000" dirty="0" smtClean="0"/>
              <a:t>пенумбре</a:t>
            </a:r>
            <a:r>
              <a:rPr lang="sr-Latn-CS" sz="4000" dirty="0" smtClean="0"/>
              <a:t> </a:t>
            </a:r>
            <a:r>
              <a:rPr lang="sr-Cyrl-CS" sz="4000" dirty="0" smtClean="0"/>
              <a:t>одрже</a:t>
            </a:r>
            <a:r>
              <a:rPr lang="sr-Latn-CS" sz="4000" dirty="0"/>
              <a:t> </a:t>
            </a:r>
            <a:r>
              <a:rPr lang="sr-Cyrl-CS" sz="4000" dirty="0" smtClean="0"/>
              <a:t>у</a:t>
            </a:r>
            <a:r>
              <a:rPr lang="sr-Latn-CS" sz="4000" dirty="0" smtClean="0"/>
              <a:t> </a:t>
            </a:r>
            <a:r>
              <a:rPr lang="sr-Cyrl-CS" sz="4000" dirty="0" smtClean="0"/>
              <a:t>животу</a:t>
            </a:r>
            <a:endParaRPr lang="sr-Latn-CS" sz="4000" dirty="0" smtClean="0"/>
          </a:p>
          <a:p>
            <a:pPr fontAlgn="auto">
              <a:lnSpc>
                <a:spcPct val="16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sr-Latn-CS" sz="4000" dirty="0" smtClean="0"/>
          </a:p>
          <a:p>
            <a:pPr fontAlgn="auto">
              <a:lnSpc>
                <a:spcPct val="160000"/>
              </a:lnSpc>
              <a:spcAft>
                <a:spcPts val="0"/>
              </a:spcAft>
              <a:defRPr/>
            </a:pPr>
            <a:r>
              <a:rPr lang="sr-Cyrl-CS" sz="4000" dirty="0" smtClean="0"/>
              <a:t>Реканализација</a:t>
            </a:r>
            <a:r>
              <a:rPr lang="sr-Latn-CS" sz="4000" dirty="0" smtClean="0"/>
              <a:t> </a:t>
            </a:r>
            <a:r>
              <a:rPr lang="sr-Cyrl-CS" sz="4000" dirty="0" smtClean="0"/>
              <a:t>оклудираног</a:t>
            </a:r>
            <a:r>
              <a:rPr lang="sr-Latn-CS" sz="4000" dirty="0" smtClean="0"/>
              <a:t> </a:t>
            </a:r>
            <a:r>
              <a:rPr lang="sr-Cyrl-CS" sz="4000" dirty="0" smtClean="0"/>
              <a:t>крвног</a:t>
            </a:r>
            <a:r>
              <a:rPr lang="sr-Latn-CS" sz="4000" dirty="0" smtClean="0"/>
              <a:t> </a:t>
            </a:r>
            <a:r>
              <a:rPr lang="sr-Cyrl-CS" sz="4000" dirty="0" smtClean="0"/>
              <a:t>суда</a:t>
            </a:r>
            <a:r>
              <a:rPr lang="sr-Latn-CS" sz="4000" dirty="0" smtClean="0"/>
              <a:t> </a:t>
            </a:r>
            <a:r>
              <a:rPr lang="sr-Cyrl-CS" sz="4000" dirty="0" smtClean="0"/>
              <a:t>и</a:t>
            </a:r>
            <a:r>
              <a:rPr lang="sr-Latn-CS" sz="4000" dirty="0" smtClean="0"/>
              <a:t> </a:t>
            </a:r>
            <a:r>
              <a:rPr lang="sr-Cyrl-CS" sz="4000" dirty="0" smtClean="0"/>
              <a:t>рециркулација</a:t>
            </a:r>
            <a:r>
              <a:rPr lang="sr-Latn-CS" sz="4000" dirty="0" smtClean="0"/>
              <a:t> </a:t>
            </a:r>
            <a:r>
              <a:rPr lang="sr-Cyrl-CS" sz="4000" dirty="0" smtClean="0"/>
              <a:t>зоне</a:t>
            </a:r>
            <a:r>
              <a:rPr lang="sr-Latn-CS" sz="4000" dirty="0" smtClean="0"/>
              <a:t> </a:t>
            </a:r>
            <a:r>
              <a:rPr lang="sr-Cyrl-CS" sz="4000" dirty="0" smtClean="0"/>
              <a:t>инфаркта</a:t>
            </a:r>
            <a:r>
              <a:rPr lang="sr-Latn-CS" sz="4000" dirty="0" smtClean="0"/>
              <a:t> </a:t>
            </a:r>
            <a:r>
              <a:rPr lang="sr-Cyrl-CS" sz="4000" dirty="0" smtClean="0"/>
              <a:t>унутар</a:t>
            </a:r>
            <a:r>
              <a:rPr lang="sr-Latn-CS" sz="4000" dirty="0" smtClean="0"/>
              <a:t> </a:t>
            </a:r>
            <a:r>
              <a:rPr lang="sr-Cyrl-CS" sz="4000" b="1" dirty="0" smtClean="0">
                <a:solidFill>
                  <a:srgbClr val="C00000"/>
                </a:solidFill>
              </a:rPr>
              <a:t>прва</a:t>
            </a:r>
            <a:r>
              <a:rPr lang="sr-Latn-CS" sz="4000" b="1" dirty="0" smtClean="0">
                <a:solidFill>
                  <a:srgbClr val="C00000"/>
                </a:solidFill>
              </a:rPr>
              <a:t> 3 </a:t>
            </a:r>
            <a:r>
              <a:rPr lang="sr-Cyrl-CS" sz="4000" b="1" dirty="0" smtClean="0">
                <a:solidFill>
                  <a:srgbClr val="C00000"/>
                </a:solidFill>
              </a:rPr>
              <a:t>до</a:t>
            </a:r>
            <a:r>
              <a:rPr lang="sr-Latn-CS" sz="4000" b="1" dirty="0" smtClean="0">
                <a:solidFill>
                  <a:srgbClr val="C00000"/>
                </a:solidFill>
              </a:rPr>
              <a:t> 4,5 </a:t>
            </a:r>
            <a:r>
              <a:rPr lang="sr-Cyrl-CS" sz="4000" b="1" dirty="0" smtClean="0">
                <a:solidFill>
                  <a:srgbClr val="C00000"/>
                </a:solidFill>
              </a:rPr>
              <a:t>сата</a:t>
            </a:r>
            <a:r>
              <a:rPr lang="sr-Latn-CS" sz="4000" b="1" dirty="0" smtClean="0">
                <a:solidFill>
                  <a:srgbClr val="C00000"/>
                </a:solidFill>
              </a:rPr>
              <a:t> </a:t>
            </a:r>
            <a:r>
              <a:rPr lang="sr-Cyrl-CS" sz="4000" b="1" dirty="0" smtClean="0">
                <a:solidFill>
                  <a:srgbClr val="C00000"/>
                </a:solidFill>
              </a:rPr>
              <a:t>болести</a:t>
            </a:r>
            <a:endParaRPr lang="sr-Latn-CS" sz="4000" b="1" dirty="0" smtClean="0">
              <a:solidFill>
                <a:srgbClr val="C00000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US" sz="24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168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4000" dirty="0" smtClean="0">
                <a:latin typeface="Comic Sans MS" pitchFamily="66" charset="0"/>
              </a:rPr>
              <a:t>Лечење</a:t>
            </a:r>
            <a:r>
              <a:rPr lang="sr-Latn-CS" sz="4000" dirty="0" smtClean="0">
                <a:latin typeface="Comic Sans MS" pitchFamily="66" charset="0"/>
              </a:rPr>
              <a:t> </a:t>
            </a:r>
            <a:r>
              <a:rPr lang="sr-Cyrl-CS" sz="4000" dirty="0">
                <a:latin typeface="Comic Sans MS" pitchFamily="66" charset="0"/>
              </a:rPr>
              <a:t>А</a:t>
            </a:r>
            <a:r>
              <a:rPr lang="sr-Cyrl-CS" sz="4000" dirty="0" smtClean="0">
                <a:latin typeface="Comic Sans MS" pitchFamily="66" charset="0"/>
              </a:rPr>
              <a:t>ИМУ</a:t>
            </a:r>
            <a:r>
              <a:rPr lang="sr-Latn-CS" sz="4000" dirty="0" smtClean="0">
                <a:latin typeface="Comic Sans MS" pitchFamily="66" charset="0"/>
              </a:rPr>
              <a:t/>
            </a:r>
            <a:br>
              <a:rPr lang="sr-Latn-CS" sz="4000" dirty="0" smtClean="0">
                <a:latin typeface="Comic Sans MS" pitchFamily="66" charset="0"/>
              </a:rPr>
            </a:br>
            <a:r>
              <a:rPr lang="sr-Cyrl-CS" sz="4000" dirty="0" smtClean="0">
                <a:solidFill>
                  <a:srgbClr val="C00000"/>
                </a:solidFill>
                <a:latin typeface="Comic Sans MS" pitchFamily="66" charset="0"/>
              </a:rPr>
              <a:t>Концепт</a:t>
            </a:r>
            <a:r>
              <a:rPr lang="sr-Latn-CS" sz="40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CS" sz="4000" dirty="0" smtClean="0">
                <a:solidFill>
                  <a:srgbClr val="C00000"/>
                </a:solidFill>
                <a:latin typeface="Comic Sans MS" pitchFamily="66" charset="0"/>
              </a:rPr>
              <a:t>ургентног</a:t>
            </a:r>
            <a:r>
              <a:rPr lang="sr-Latn-CS" sz="40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CS" sz="4000" dirty="0" smtClean="0">
                <a:solidFill>
                  <a:srgbClr val="C00000"/>
                </a:solidFill>
                <a:latin typeface="Comic Sans MS" pitchFamily="66" charset="0"/>
              </a:rPr>
              <a:t>приступа</a:t>
            </a:r>
            <a:endParaRPr lang="en-US" sz="4000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0" y="1557338"/>
            <a:ext cx="9144000" cy="530066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4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400" smtClean="0"/>
              <a:t>1.</a:t>
            </a:r>
            <a:r>
              <a:rPr lang="sr-Latn-CS" altLang="en-US" sz="2400" smtClean="0"/>
              <a:t> </a:t>
            </a:r>
            <a:r>
              <a:rPr lang="sr-Cyrl-CS" altLang="en-US" sz="2400" b="1" smtClean="0">
                <a:solidFill>
                  <a:srgbClr val="C00000"/>
                </a:solidFill>
              </a:rPr>
              <a:t>Фактор</a:t>
            </a:r>
            <a:r>
              <a:rPr lang="sr-Latn-CS" altLang="en-US" sz="2400" b="1" smtClean="0">
                <a:solidFill>
                  <a:srgbClr val="C00000"/>
                </a:solidFill>
              </a:rPr>
              <a:t> </a:t>
            </a:r>
            <a:r>
              <a:rPr lang="sr-Cyrl-CS" altLang="en-US" sz="2400" b="1" smtClean="0">
                <a:solidFill>
                  <a:srgbClr val="C00000"/>
                </a:solidFill>
              </a:rPr>
              <a:t>време</a:t>
            </a:r>
            <a:r>
              <a:rPr lang="sr-Latn-CS" altLang="en-US" sz="2400" b="1" smtClean="0">
                <a:solidFill>
                  <a:srgbClr val="C00000"/>
                </a:solidFill>
              </a:rPr>
              <a:t> </a:t>
            </a:r>
            <a:r>
              <a:rPr lang="sr-Cyrl-CS" altLang="en-US" sz="2400" smtClean="0"/>
              <a:t>најважнији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елемент</a:t>
            </a:r>
            <a:endParaRPr lang="sr-Latn-CS" altLang="en-US" sz="24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400" smtClean="0"/>
              <a:t>             - </a:t>
            </a:r>
            <a:r>
              <a:rPr lang="sr-Cyrl-CS" altLang="en-US" sz="2400" smtClean="0"/>
              <a:t>рано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препознавање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симптома</a:t>
            </a:r>
            <a:endParaRPr lang="sr-Latn-CS" altLang="en-US" sz="24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400" smtClean="0"/>
              <a:t>             - </a:t>
            </a:r>
            <a:r>
              <a:rPr lang="sr-Cyrl-CS" altLang="en-US" sz="2400" smtClean="0"/>
              <a:t>организација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службе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хитне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помоћи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да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хитно</a:t>
            </a:r>
            <a:r>
              <a:rPr lang="sr-Latn-CS" altLang="en-US" sz="2400" smtClean="0"/>
              <a:t>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400" smtClean="0"/>
              <a:t>               </a:t>
            </a:r>
            <a:r>
              <a:rPr lang="sr-Cyrl-CS" altLang="en-US" sz="2400" smtClean="0"/>
              <a:t>збрине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виталне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функције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болесника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и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што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пре</a:t>
            </a:r>
            <a:r>
              <a:rPr lang="sr-Latn-CS" altLang="en-US" sz="2400" smtClean="0"/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400" smtClean="0"/>
              <a:t>               </a:t>
            </a:r>
            <a:r>
              <a:rPr lang="sr-Cyrl-CS" altLang="en-US" sz="2400" smtClean="0"/>
              <a:t>га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доведе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у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јединицу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за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МУ</a:t>
            </a:r>
            <a:endParaRPr lang="sr-Latn-CS" altLang="en-US" sz="24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RS" altLang="en-US" sz="24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400" smtClean="0"/>
              <a:t> </a:t>
            </a:r>
            <a:r>
              <a:rPr lang="sr-Cyrl-CS" altLang="en-US" sz="2400" smtClean="0"/>
              <a:t>2.</a:t>
            </a:r>
            <a:r>
              <a:rPr lang="sr-Latn-CS" altLang="en-US" sz="2400" smtClean="0"/>
              <a:t> </a:t>
            </a:r>
            <a:r>
              <a:rPr lang="sr-Cyrl-CS" altLang="en-US" sz="2400" b="1" smtClean="0">
                <a:solidFill>
                  <a:srgbClr val="C00000"/>
                </a:solidFill>
              </a:rPr>
              <a:t>Јединице</a:t>
            </a:r>
            <a:r>
              <a:rPr lang="sr-Latn-CS" altLang="en-US" sz="2400" b="1" smtClean="0">
                <a:solidFill>
                  <a:srgbClr val="C00000"/>
                </a:solidFill>
              </a:rPr>
              <a:t> </a:t>
            </a:r>
            <a:r>
              <a:rPr lang="sr-Cyrl-CS" altLang="en-US" sz="2400" b="1" smtClean="0">
                <a:solidFill>
                  <a:srgbClr val="C00000"/>
                </a:solidFill>
              </a:rPr>
              <a:t>за</a:t>
            </a:r>
            <a:r>
              <a:rPr lang="sr-Latn-CS" altLang="en-US" sz="2400" b="1" smtClean="0">
                <a:solidFill>
                  <a:srgbClr val="C00000"/>
                </a:solidFill>
              </a:rPr>
              <a:t> </a:t>
            </a:r>
            <a:r>
              <a:rPr lang="sr-Cyrl-CS" altLang="en-US" sz="2400" b="1" smtClean="0">
                <a:solidFill>
                  <a:srgbClr val="C00000"/>
                </a:solidFill>
              </a:rPr>
              <a:t>мождани</a:t>
            </a:r>
            <a:r>
              <a:rPr lang="sr-Latn-CS" altLang="en-US" sz="2400" b="1" smtClean="0">
                <a:solidFill>
                  <a:srgbClr val="C00000"/>
                </a:solidFill>
              </a:rPr>
              <a:t> </a:t>
            </a:r>
            <a:r>
              <a:rPr lang="sr-Cyrl-CS" altLang="en-US" sz="2400" b="1" smtClean="0">
                <a:solidFill>
                  <a:srgbClr val="C00000"/>
                </a:solidFill>
              </a:rPr>
              <a:t>удар</a:t>
            </a:r>
            <a:endParaRPr lang="sr-Latn-CS" altLang="en-US" sz="2400" b="1" smtClean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400" smtClean="0"/>
              <a:t>  </a:t>
            </a:r>
            <a:r>
              <a:rPr lang="sr-Cyrl-RS" altLang="en-US" sz="2400" smtClean="0"/>
              <a:t>-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целодневно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праћење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основних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виталних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функција</a:t>
            </a:r>
            <a:r>
              <a:rPr lang="sr-Latn-CS" altLang="en-US" sz="2400" smtClean="0"/>
              <a:t> </a:t>
            </a:r>
            <a:endParaRPr lang="sr-Cyrl-RS" altLang="en-US" sz="24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RS" altLang="en-US" sz="2400" smtClean="0"/>
              <a:t>      </a:t>
            </a:r>
            <a:r>
              <a:rPr lang="sr-Latn-CS" altLang="en-US" sz="2400" smtClean="0"/>
              <a:t>(</a:t>
            </a:r>
            <a:r>
              <a:rPr lang="sr-Cyrl-CS" altLang="en-US" sz="2400" smtClean="0"/>
              <a:t>ТА</a:t>
            </a:r>
            <a:r>
              <a:rPr lang="sr-Latn-CS" altLang="en-US" sz="2400" smtClean="0"/>
              <a:t>,</a:t>
            </a:r>
            <a:r>
              <a:rPr lang="sr-Cyrl-RS" altLang="en-US" sz="2400" smtClean="0"/>
              <a:t> </a:t>
            </a:r>
            <a:r>
              <a:rPr lang="sr-Cyrl-CS" altLang="en-US" sz="2400" smtClean="0"/>
              <a:t>сатурација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О</a:t>
            </a:r>
            <a:r>
              <a:rPr lang="sr-Latn-CS" altLang="en-US" sz="2400" smtClean="0"/>
              <a:t>2, </a:t>
            </a:r>
            <a:r>
              <a:rPr lang="sr-Cyrl-CS" altLang="en-US" sz="2400" smtClean="0"/>
              <a:t>тт</a:t>
            </a:r>
            <a:r>
              <a:rPr lang="sr-Latn-CS" altLang="en-US" sz="2400" smtClean="0"/>
              <a:t>, </a:t>
            </a:r>
            <a:r>
              <a:rPr lang="sr-Cyrl-CS" altLang="en-US" sz="2400" smtClean="0"/>
              <a:t>респирације, ЕКГ</a:t>
            </a:r>
            <a:r>
              <a:rPr lang="sr-Latn-CS" altLang="en-US" sz="2400" smtClean="0"/>
              <a:t>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400" smtClean="0"/>
              <a:t>  - </a:t>
            </a:r>
            <a:r>
              <a:rPr lang="sr-Cyrl-CS" altLang="en-US" sz="2400" smtClean="0"/>
              <a:t>брза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реакција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у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спречавању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појаве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секундарног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инсулта</a:t>
            </a:r>
            <a:r>
              <a:rPr lang="sr-Latn-CS" altLang="en-US" sz="2400" smtClean="0"/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400" smtClean="0"/>
              <a:t>  - </a:t>
            </a:r>
            <a:r>
              <a:rPr lang="sr-Cyrl-CS" altLang="en-US" sz="2400" smtClean="0"/>
              <a:t>рана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физикална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терапија</a:t>
            </a:r>
            <a:endParaRPr lang="sr-Latn-CS" altLang="en-US" sz="24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400" smtClean="0"/>
              <a:t>  - </a:t>
            </a:r>
            <a:r>
              <a:rPr lang="sr-Cyrl-CS" altLang="en-US" sz="2400" smtClean="0"/>
              <a:t>бољи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исход</a:t>
            </a:r>
            <a:r>
              <a:rPr lang="sr-Latn-CS" altLang="en-US" sz="2400" smtClean="0"/>
              <a:t>, </a:t>
            </a:r>
            <a:r>
              <a:rPr lang="sr-Cyrl-CS" altLang="en-US" sz="2400" smtClean="0"/>
              <a:t>смањен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морталитет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и</a:t>
            </a:r>
            <a:r>
              <a:rPr lang="sr-Latn-CS" altLang="en-US" sz="2400" smtClean="0"/>
              <a:t> </a:t>
            </a:r>
            <a:r>
              <a:rPr lang="sr-Cyrl-CS" altLang="en-US" sz="2400" smtClean="0"/>
              <a:t>инвалидност</a:t>
            </a: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10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4000" dirty="0" smtClean="0">
                <a:latin typeface="Comic Sans MS" pitchFamily="66" charset="0"/>
              </a:rPr>
              <a:t>Лечење</a:t>
            </a:r>
            <a:r>
              <a:rPr lang="sr-Latn-CS" sz="4000" dirty="0" smtClean="0">
                <a:latin typeface="Comic Sans MS" pitchFamily="66" charset="0"/>
              </a:rPr>
              <a:t> </a:t>
            </a:r>
            <a:r>
              <a:rPr lang="sr-Cyrl-CS" sz="4000" dirty="0" smtClean="0">
                <a:latin typeface="Comic Sans MS" pitchFamily="66" charset="0"/>
              </a:rPr>
              <a:t>испољеног</a:t>
            </a:r>
            <a:r>
              <a:rPr lang="sr-Latn-CS" sz="4000" dirty="0" smtClean="0">
                <a:latin typeface="Comic Sans MS" pitchFamily="66" charset="0"/>
              </a:rPr>
              <a:t> </a:t>
            </a:r>
            <a:r>
              <a:rPr lang="sr-Cyrl-CS" sz="4000" dirty="0" smtClean="0">
                <a:latin typeface="Comic Sans MS" pitchFamily="66" charset="0"/>
              </a:rPr>
              <a:t>ИМУ</a:t>
            </a:r>
            <a:r>
              <a:rPr lang="sr-Latn-CS" sz="4000" dirty="0" smtClean="0">
                <a:latin typeface="Comic Sans MS" pitchFamily="66" charset="0"/>
              </a:rPr>
              <a:t/>
            </a:r>
            <a:br>
              <a:rPr lang="sr-Latn-CS" sz="4000" dirty="0" smtClean="0">
                <a:latin typeface="Comic Sans MS" pitchFamily="66" charset="0"/>
              </a:rPr>
            </a:br>
            <a:r>
              <a:rPr lang="sr-Cyrl-CS" sz="4000" dirty="0" smtClean="0">
                <a:solidFill>
                  <a:srgbClr val="C00000"/>
                </a:solidFill>
                <a:latin typeface="Comic Sans MS" pitchFamily="66" charset="0"/>
              </a:rPr>
              <a:t>Концепт</a:t>
            </a:r>
            <a:r>
              <a:rPr lang="sr-Latn-CS" sz="40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CS" sz="4000" dirty="0" smtClean="0">
                <a:solidFill>
                  <a:srgbClr val="C00000"/>
                </a:solidFill>
                <a:latin typeface="Comic Sans MS" pitchFamily="66" charset="0"/>
              </a:rPr>
              <a:t>ургентног</a:t>
            </a:r>
            <a:r>
              <a:rPr lang="sr-Latn-CS" sz="40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CS" sz="4000" dirty="0" smtClean="0">
                <a:solidFill>
                  <a:srgbClr val="C00000"/>
                </a:solidFill>
                <a:latin typeface="Comic Sans MS" pitchFamily="66" charset="0"/>
              </a:rPr>
              <a:t>приступа</a:t>
            </a:r>
            <a:endParaRPr lang="en-US" sz="4000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813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250825" y="1557338"/>
            <a:ext cx="8893175" cy="50403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sr-Cyrl-RS" altLang="en-US" sz="2600" smtClean="0"/>
              <a:t>3.</a:t>
            </a:r>
            <a:r>
              <a:rPr lang="sr-Latn-CS" altLang="en-US" sz="2600" smtClean="0"/>
              <a:t>  </a:t>
            </a:r>
            <a:r>
              <a:rPr lang="sr-Cyrl-CS" altLang="en-US" sz="2600" b="1" smtClean="0">
                <a:solidFill>
                  <a:srgbClr val="C00000"/>
                </a:solidFill>
              </a:rPr>
              <a:t>Лекови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b="1" smtClean="0">
                <a:solidFill>
                  <a:srgbClr val="C00000"/>
                </a:solidFill>
              </a:rPr>
              <a:t>и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b="1" smtClean="0">
                <a:solidFill>
                  <a:srgbClr val="C00000"/>
                </a:solidFill>
              </a:rPr>
              <a:t>терапијски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b="1" smtClean="0">
                <a:solidFill>
                  <a:srgbClr val="C00000"/>
                </a:solidFill>
              </a:rPr>
              <a:t>поступци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smtClean="0"/>
              <a:t>који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спречавају</a:t>
            </a:r>
            <a:r>
              <a:rPr lang="sr-Latn-CS" altLang="en-US" sz="2600" smtClean="0"/>
              <a:t>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 </a:t>
            </a:r>
            <a:r>
              <a:rPr lang="sr-Cyrl-CS" altLang="en-US" sz="2600" smtClean="0"/>
              <a:t>прелазак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реверзибилног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иреверзибилно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оштећење</a:t>
            </a:r>
            <a:r>
              <a:rPr lang="sr-Latn-CS" altLang="en-US" sz="2600" smtClean="0"/>
              <a:t> 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 </a:t>
            </a:r>
            <a:r>
              <a:rPr lang="sr-Cyrl-CS" altLang="en-US" sz="2600" smtClean="0"/>
              <a:t>неурона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пенумбре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</a:t>
            </a:r>
            <a:r>
              <a:rPr lang="sr-Cyrl-RS" altLang="en-US" sz="2600" smtClean="0"/>
              <a:t>А</a:t>
            </a:r>
            <a:r>
              <a:rPr lang="sr-Latn-CS" altLang="en-US" sz="2600" smtClean="0"/>
              <a:t>.  </a:t>
            </a:r>
            <a:r>
              <a:rPr lang="sr-Cyrl-CS" altLang="en-US" sz="2600" smtClean="0"/>
              <a:t>примена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лекова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за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реканализацију - </a:t>
            </a:r>
            <a:r>
              <a:rPr lang="sr-Cyrl-CS" altLang="en-US" sz="2600" b="1" smtClean="0"/>
              <a:t>фибринолиза</a:t>
            </a:r>
            <a:endParaRPr lang="sr-Latn-CS" altLang="en-US" sz="2600" b="1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</a:t>
            </a:r>
            <a:r>
              <a:rPr lang="sr-Cyrl-RS" altLang="en-US" sz="2600" smtClean="0"/>
              <a:t>Б</a:t>
            </a:r>
            <a:r>
              <a:rPr lang="sr-Latn-CS" altLang="en-US" sz="2600" smtClean="0"/>
              <a:t>. </a:t>
            </a:r>
            <a:r>
              <a:rPr lang="sr-Cyrl-CS" altLang="en-US" sz="2600" b="1" smtClean="0"/>
              <a:t>неуропротектвна</a:t>
            </a:r>
            <a:r>
              <a:rPr lang="sr-Latn-CS" altLang="en-US" sz="2600" b="1" smtClean="0"/>
              <a:t> </a:t>
            </a:r>
            <a:r>
              <a:rPr lang="sr-Cyrl-CS" altLang="en-US" sz="2600" b="1" smtClean="0"/>
              <a:t>терапија</a:t>
            </a:r>
            <a:r>
              <a:rPr lang="sr-Latn-CS" altLang="en-US" sz="2600" b="1" smtClean="0"/>
              <a:t> </a:t>
            </a:r>
            <a:r>
              <a:rPr lang="sr-Latn-CS" altLang="en-US" sz="2600" smtClean="0"/>
              <a:t>– </a:t>
            </a:r>
            <a:r>
              <a:rPr lang="sr-Cyrl-CS" altLang="en-US" sz="2600" smtClean="0"/>
              <a:t>за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сада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обухвата</a:t>
            </a:r>
            <a:r>
              <a:rPr lang="sr-Latn-CS" altLang="en-US" sz="2600" smtClean="0"/>
              <a:t>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   </a:t>
            </a:r>
            <a:r>
              <a:rPr lang="sr-Cyrl-CS" altLang="en-US" sz="2600" smtClean="0"/>
              <a:t>само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опште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терапијске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мере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</a:t>
            </a:r>
            <a:r>
              <a:rPr lang="sr-Cyrl-RS" altLang="en-US" sz="2600" smtClean="0"/>
              <a:t>Ц</a:t>
            </a:r>
            <a:r>
              <a:rPr lang="sr-Latn-CS" altLang="en-US" sz="2600" smtClean="0"/>
              <a:t>. </a:t>
            </a:r>
            <a:r>
              <a:rPr lang="sr-Cyrl-CS" altLang="en-US" sz="2600" smtClean="0"/>
              <a:t>примена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лекова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поступака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који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спречавају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</a:t>
            </a:r>
            <a:r>
              <a:rPr lang="sr-Latn-CS" altLang="en-US" sz="2600" smtClean="0"/>
              <a:t>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   </a:t>
            </a:r>
            <a:r>
              <a:rPr lang="sr-Cyrl-CS" altLang="en-US" sz="2600" smtClean="0"/>
              <a:t>лече</a:t>
            </a:r>
            <a:r>
              <a:rPr lang="sr-Latn-CS" altLang="en-US" sz="2600" smtClean="0"/>
              <a:t> </a:t>
            </a:r>
            <a:r>
              <a:rPr lang="sr-Cyrl-CS" altLang="en-US" sz="2600" b="1" smtClean="0"/>
              <a:t>компликације</a:t>
            </a:r>
            <a:r>
              <a:rPr lang="sr-Latn-CS" altLang="en-US" sz="2600" b="1" smtClean="0"/>
              <a:t> </a:t>
            </a:r>
            <a:r>
              <a:rPr lang="sr-Cyrl-CS" altLang="en-US" sz="2600" b="1" smtClean="0"/>
              <a:t>болести</a:t>
            </a:r>
            <a:endParaRPr lang="sr-Latn-CS" altLang="en-US" sz="2600" b="1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</a:t>
            </a:r>
            <a:r>
              <a:rPr lang="sr-Cyrl-RS" altLang="en-US" sz="2600" smtClean="0"/>
              <a:t>Д</a:t>
            </a:r>
            <a:r>
              <a:rPr lang="sr-Latn-CS" altLang="en-US" sz="2600" smtClean="0"/>
              <a:t>. </a:t>
            </a:r>
            <a:r>
              <a:rPr lang="sr-Cyrl-CS" altLang="en-US" sz="2600" smtClean="0"/>
              <a:t>увођење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лекова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за</a:t>
            </a:r>
            <a:r>
              <a:rPr lang="sr-Latn-CS" altLang="en-US" sz="2600" smtClean="0"/>
              <a:t> </a:t>
            </a:r>
            <a:r>
              <a:rPr lang="sr-Cyrl-CS" altLang="en-US" sz="2600" b="1" smtClean="0"/>
              <a:t>секундарну</a:t>
            </a:r>
            <a:r>
              <a:rPr lang="sr-Latn-CS" altLang="en-US" sz="2600" b="1" smtClean="0"/>
              <a:t> </a:t>
            </a:r>
            <a:r>
              <a:rPr lang="sr-Cyrl-CS" altLang="en-US" sz="2600" b="1" smtClean="0"/>
              <a:t>превенцију</a:t>
            </a:r>
            <a:endParaRPr lang="sr-Latn-CS" altLang="en-US" sz="2600" b="1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</a:t>
            </a:r>
            <a:r>
              <a:rPr lang="sr-Cyrl-RS" altLang="en-US" sz="2600" smtClean="0"/>
              <a:t> </a:t>
            </a:r>
            <a:r>
              <a:rPr lang="sr-Latn-CS" altLang="en-US" sz="2600" smtClean="0"/>
              <a:t> </a:t>
            </a:r>
            <a:r>
              <a:rPr lang="sr-Cyrl-RS" altLang="en-US" sz="2600" smtClean="0"/>
              <a:t>Е</a:t>
            </a:r>
            <a:r>
              <a:rPr lang="sr-Latn-CS" altLang="en-US" sz="2600" smtClean="0"/>
              <a:t>. </a:t>
            </a:r>
            <a:r>
              <a:rPr lang="sr-Cyrl-CS" altLang="en-US" sz="2600" b="1" smtClean="0"/>
              <a:t>рана</a:t>
            </a:r>
            <a:r>
              <a:rPr lang="sr-Latn-CS" altLang="en-US" sz="2600" b="1" smtClean="0"/>
              <a:t> </a:t>
            </a:r>
            <a:r>
              <a:rPr lang="sr-Cyrl-CS" altLang="en-US" sz="2600" b="1" smtClean="0"/>
              <a:t>физикална</a:t>
            </a:r>
            <a:r>
              <a:rPr lang="sr-Latn-CS" altLang="en-US" sz="2600" b="1" smtClean="0"/>
              <a:t> </a:t>
            </a:r>
            <a:r>
              <a:rPr lang="sr-Cyrl-CS" altLang="en-US" sz="2600" b="1" smtClean="0"/>
              <a:t>терапија</a:t>
            </a:r>
            <a:r>
              <a:rPr lang="sr-Latn-CS" altLang="en-US" sz="2600" b="1" smtClean="0"/>
              <a:t> </a:t>
            </a:r>
            <a:endParaRPr lang="en-US" altLang="en-US" sz="26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87363" y="188913"/>
            <a:ext cx="8686800" cy="1431925"/>
          </a:xfrm>
        </p:spPr>
        <p:txBody>
          <a:bodyPr/>
          <a:lstStyle/>
          <a:p>
            <a:r>
              <a:rPr lang="sr-Cyrl-RS" altLang="en-US" sz="4000" smtClean="0">
                <a:latin typeface="Comic Sans MS" panose="030F0702030302020204" pitchFamily="66" charset="0"/>
              </a:rPr>
              <a:t>А</a:t>
            </a:r>
            <a:r>
              <a:rPr lang="sr-Latn-CS" altLang="en-US" sz="4000" smtClean="0">
                <a:latin typeface="Comic Sans MS" panose="030F0702030302020204" pitchFamily="66" charset="0"/>
              </a:rPr>
              <a:t>.</a:t>
            </a:r>
            <a:r>
              <a:rPr lang="sr-Cyrl-RS" altLang="en-US" sz="4000" smtClean="0"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latin typeface="Comic Sans MS" panose="030F0702030302020204" pitchFamily="66" charset="0"/>
              </a:rPr>
              <a:t>Реканализација запушеног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sr-Cyrl-RS" altLang="en-US" sz="4000" smtClean="0">
                <a:latin typeface="Comic Sans MS" panose="030F0702030302020204" pitchFamily="66" charset="0"/>
              </a:rPr>
              <a:t>        </a:t>
            </a:r>
            <a:br>
              <a:rPr lang="sr-Cyrl-RS" altLang="en-US" sz="4000" smtClean="0">
                <a:latin typeface="Comic Sans MS" panose="030F0702030302020204" pitchFamily="66" charset="0"/>
              </a:rPr>
            </a:br>
            <a:r>
              <a:rPr lang="sr-Cyrl-RS" altLang="en-US" sz="4000" smtClean="0">
                <a:latin typeface="Comic Sans MS" panose="030F0702030302020204" pitchFamily="66" charset="0"/>
              </a:rPr>
              <a:t>    </a:t>
            </a:r>
            <a:r>
              <a:rPr lang="sr-Cyrl-CS" altLang="en-US" sz="4000" smtClean="0">
                <a:latin typeface="Comic Sans MS" panose="030F0702030302020204" pitchFamily="66" charset="0"/>
              </a:rPr>
              <a:t>крвног суда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4915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250825" y="1905000"/>
            <a:ext cx="8594725" cy="469265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600" smtClean="0"/>
              <a:t>Сви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покушаји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стрептазом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која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годинама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примењује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васкуларној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хирургији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кардиологији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без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успеха</a:t>
            </a:r>
            <a:r>
              <a:rPr lang="sr-Latn-CS" altLang="en-US" sz="2600" smtClean="0"/>
              <a:t> – </a:t>
            </a:r>
            <a:r>
              <a:rPr lang="sr-Cyrl-CS" altLang="en-US" sz="2600" smtClean="0"/>
              <a:t>велика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смртност</a:t>
            </a:r>
            <a:endParaRPr lang="sr-Latn-CS" altLang="en-US" sz="2600" smtClean="0"/>
          </a:p>
          <a:p>
            <a:r>
              <a:rPr lang="sr-Latn-CS" altLang="en-US" sz="2600" smtClean="0"/>
              <a:t>1996. – </a:t>
            </a:r>
            <a:r>
              <a:rPr lang="sr-Cyrl-CS" altLang="en-US" sz="2600" smtClean="0"/>
              <a:t>ртПА</a:t>
            </a:r>
            <a:r>
              <a:rPr lang="sr-Latn-CS" altLang="en-US" sz="2600" smtClean="0"/>
              <a:t> – </a:t>
            </a:r>
            <a:r>
              <a:rPr lang="sr-Cyrl-CS" altLang="en-US" sz="2600" smtClean="0"/>
              <a:t>активира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плазминоген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ендотелу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крвног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суда</a:t>
            </a:r>
            <a:r>
              <a:rPr lang="sr-Latn-CS" altLang="en-US" sz="2600" smtClean="0"/>
              <a:t> – </a:t>
            </a:r>
            <a:r>
              <a:rPr lang="sr-Cyrl-CS" altLang="en-US" sz="2600" smtClean="0"/>
              <a:t>ФДА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региструје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лек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након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велике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клиничке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студије</a:t>
            </a:r>
            <a:r>
              <a:rPr lang="sr-Latn-CS" altLang="en-US" sz="2600" smtClean="0"/>
              <a:t> </a:t>
            </a:r>
          </a:p>
          <a:p>
            <a:endParaRPr lang="sr-Latn-CS" altLang="en-US" sz="2600" smtClean="0"/>
          </a:p>
          <a:p>
            <a:r>
              <a:rPr lang="sr-Latn-CS" altLang="en-US" sz="2600" smtClean="0"/>
              <a:t>2002 – </a:t>
            </a:r>
            <a:r>
              <a:rPr lang="sr-Cyrl-CS" altLang="en-US" sz="2600" smtClean="0"/>
              <a:t>ЕМЕА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региструје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лек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Европи</a:t>
            </a:r>
            <a:endParaRPr lang="sr-Latn-CS" altLang="en-US" sz="2600" smtClean="0"/>
          </a:p>
          <a:p>
            <a:r>
              <a:rPr lang="sr-Latn-CS" altLang="en-US" sz="2600" smtClean="0"/>
              <a:t>2004 – </a:t>
            </a:r>
            <a:r>
              <a:rPr lang="sr-Cyrl-CS" altLang="en-US" sz="2600" smtClean="0"/>
              <a:t>Агенција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за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лекове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региструје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лек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Србији</a:t>
            </a:r>
            <a:endParaRPr lang="sr-Latn-CS" altLang="en-US" sz="2600" smtClean="0"/>
          </a:p>
          <a:p>
            <a:r>
              <a:rPr lang="sr-Latn-CS" altLang="en-US" sz="2600" smtClean="0"/>
              <a:t>2004 – </a:t>
            </a:r>
            <a:r>
              <a:rPr lang="sr-Cyrl-CS" altLang="en-US" sz="2600" smtClean="0"/>
              <a:t>Национални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водич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за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ИМУ</a:t>
            </a:r>
            <a:endParaRPr lang="sr-Latn-CS" altLang="en-US" sz="2600" smtClean="0"/>
          </a:p>
          <a:p>
            <a:r>
              <a:rPr lang="sr-Latn-CS" altLang="en-US" sz="2600" smtClean="0"/>
              <a:t>2006 – </a:t>
            </a:r>
            <a:r>
              <a:rPr lang="sr-Cyrl-CS" altLang="en-US" sz="2600" smtClean="0"/>
              <a:t>први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пацијент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примио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терапију у Србији 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260350"/>
            <a:ext cx="9144000" cy="10969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4000" dirty="0" smtClean="0">
                <a:latin typeface="Comic Sans MS" pitchFamily="66" charset="0"/>
              </a:rPr>
              <a:t> </a:t>
            </a:r>
            <a:r>
              <a:rPr lang="sr-Cyrl-CS" sz="4400" dirty="0" smtClean="0">
                <a:solidFill>
                  <a:srgbClr val="C00000"/>
                </a:solidFill>
                <a:latin typeface="Comic Sans MS" pitchFamily="66" charset="0"/>
              </a:rPr>
              <a:t>1.Реканализација запушеног крвног  </a:t>
            </a:r>
            <a:br>
              <a:rPr lang="sr-Cyrl-CS" sz="44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sr-Cyrl-CS" sz="44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CS" sz="4400" dirty="0" smtClean="0">
                <a:solidFill>
                  <a:srgbClr val="C00000"/>
                </a:solidFill>
                <a:latin typeface="Comic Sans MS" pitchFamily="66" charset="0"/>
              </a:rPr>
              <a:t>   суда</a:t>
            </a:r>
          </a:p>
        </p:txBody>
      </p:sp>
      <p:sp>
        <p:nvSpPr>
          <p:cNvPr id="50179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179388" y="1700213"/>
            <a:ext cx="9144000" cy="47513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600" smtClean="0"/>
              <a:t>Применом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лека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који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реканалише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крвни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суд</a:t>
            </a:r>
            <a:endParaRPr lang="sr-Latn-CS" altLang="en-US" sz="2600" smtClean="0"/>
          </a:p>
          <a:p>
            <a:r>
              <a:rPr lang="sr-Cyrl-CS" altLang="en-US" sz="2600" smtClean="0"/>
              <a:t>Спонтана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реканализација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крвог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суда</a:t>
            </a:r>
            <a:endParaRPr lang="sr-Latn-CS" altLang="en-US" sz="2600" smtClean="0"/>
          </a:p>
          <a:p>
            <a:r>
              <a:rPr lang="sr-Cyrl-CS" altLang="en-US" sz="2600" smtClean="0"/>
              <a:t>Колатерале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преузимају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обезбеђују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проток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оштећеној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зони</a:t>
            </a:r>
            <a:endParaRPr lang="sr-Latn-CS" altLang="en-US" sz="2600" smtClean="0"/>
          </a:p>
          <a:p>
            <a:endParaRPr lang="sr-Latn-CS" altLang="en-US" sz="2600" smtClean="0"/>
          </a:p>
          <a:p>
            <a:r>
              <a:rPr lang="sr-Cyrl-CS" altLang="en-US" sz="2600" b="1" smtClean="0">
                <a:solidFill>
                  <a:srgbClr val="C00000"/>
                </a:solidFill>
              </a:rPr>
              <a:t>ртПА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b="1" smtClean="0">
                <a:solidFill>
                  <a:srgbClr val="C00000"/>
                </a:solidFill>
              </a:rPr>
              <a:t>у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b="1" smtClean="0">
                <a:solidFill>
                  <a:srgbClr val="C00000"/>
                </a:solidFill>
              </a:rPr>
              <a:t>прва</a:t>
            </a:r>
            <a:r>
              <a:rPr lang="sr-Latn-CS" altLang="en-US" sz="2600" b="1" smtClean="0">
                <a:solidFill>
                  <a:srgbClr val="C00000"/>
                </a:solidFill>
              </a:rPr>
              <a:t> 3 - 4,5 </a:t>
            </a:r>
            <a:r>
              <a:rPr lang="sr-Cyrl-CS" altLang="en-US" sz="2600" b="1" smtClean="0">
                <a:solidFill>
                  <a:srgbClr val="C00000"/>
                </a:solidFill>
              </a:rPr>
              <a:t>х</a:t>
            </a:r>
            <a:r>
              <a:rPr lang="sr-Latn-CS" altLang="en-US" sz="2600" b="1" smtClean="0">
                <a:solidFill>
                  <a:srgbClr val="C00000"/>
                </a:solidFill>
              </a:rPr>
              <a:t> (</a:t>
            </a:r>
            <a:r>
              <a:rPr lang="sr-Cyrl-CS" altLang="en-US" sz="2600" b="1" smtClean="0">
                <a:solidFill>
                  <a:srgbClr val="C00000"/>
                </a:solidFill>
              </a:rPr>
              <a:t>код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b="1" smtClean="0">
                <a:solidFill>
                  <a:srgbClr val="C00000"/>
                </a:solidFill>
              </a:rPr>
              <a:t>инфаркта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b="1" smtClean="0">
                <a:solidFill>
                  <a:srgbClr val="C00000"/>
                </a:solidFill>
              </a:rPr>
              <a:t>у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b="1" smtClean="0">
                <a:solidFill>
                  <a:srgbClr val="C00000"/>
                </a:solidFill>
              </a:rPr>
              <a:t>задњој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b="1" smtClean="0">
                <a:solidFill>
                  <a:srgbClr val="C00000"/>
                </a:solidFill>
              </a:rPr>
              <a:t>фоси</a:t>
            </a:r>
            <a:r>
              <a:rPr lang="sr-Latn-CS" altLang="en-US" sz="2600" b="1" smtClean="0">
                <a:solidFill>
                  <a:srgbClr val="C00000"/>
                </a:solidFill>
              </a:rPr>
              <a:t> 24</a:t>
            </a:r>
            <a:r>
              <a:rPr lang="sr-Cyrl-CS" altLang="en-US" sz="2600" b="1" smtClean="0">
                <a:solidFill>
                  <a:srgbClr val="C00000"/>
                </a:solidFill>
              </a:rPr>
              <a:t>х</a:t>
            </a:r>
            <a:r>
              <a:rPr lang="sr-Latn-CS" altLang="en-US" sz="2600" b="1" smtClean="0">
                <a:solidFill>
                  <a:srgbClr val="C00000"/>
                </a:solidFill>
              </a:rPr>
              <a:t>)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- </a:t>
            </a:r>
            <a:r>
              <a:rPr lang="sr-Cyrl-CS" altLang="en-US" sz="2600" smtClean="0"/>
              <a:t>мали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проценат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болесника</a:t>
            </a:r>
            <a:r>
              <a:rPr lang="sr-Latn-CS" altLang="en-US" sz="2600" smtClean="0"/>
              <a:t> 3-5%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- </a:t>
            </a:r>
            <a:r>
              <a:rPr lang="sr-Cyrl-CS" altLang="en-US" sz="2600" smtClean="0"/>
              <a:t>код</a:t>
            </a:r>
            <a:r>
              <a:rPr lang="sr-Latn-CS" altLang="en-US" sz="2600" smtClean="0"/>
              <a:t> 6% </a:t>
            </a:r>
            <a:r>
              <a:rPr lang="sr-Cyrl-CS" altLang="en-US" sz="2600" smtClean="0"/>
              <a:t>ИЦХ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могућим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фаталним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исходом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- </a:t>
            </a:r>
            <a:r>
              <a:rPr lang="sr-Cyrl-CS" altLang="en-US" sz="2600" smtClean="0"/>
              <a:t>строги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критеријуми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- </a:t>
            </a:r>
            <a:r>
              <a:rPr lang="sr-Cyrl-CS" altLang="en-US" sz="2600" smtClean="0"/>
              <a:t>искључивање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контраиндикација</a:t>
            </a:r>
            <a:endParaRPr lang="sr-Latn-CS" altLang="en-US" sz="2600" smtClean="0"/>
          </a:p>
          <a:p>
            <a:r>
              <a:rPr lang="sr-Cyrl-CS" altLang="en-US" sz="2600" b="1" smtClean="0"/>
              <a:t>Интраартеријска</a:t>
            </a:r>
            <a:r>
              <a:rPr lang="sr-Latn-CS" altLang="en-US" sz="2600" b="1" smtClean="0"/>
              <a:t> </a:t>
            </a:r>
            <a:r>
              <a:rPr lang="sr-Cyrl-CS" altLang="en-US" sz="2600" b="1" smtClean="0"/>
              <a:t>тромболиза</a:t>
            </a:r>
            <a:r>
              <a:rPr lang="sr-Latn-CS" altLang="en-US" sz="2600" b="1" smtClean="0"/>
              <a:t> – </a:t>
            </a:r>
            <a:r>
              <a:rPr lang="sr-Cyrl-CS" altLang="en-US" sz="2600" b="1" smtClean="0"/>
              <a:t>дужи</a:t>
            </a:r>
            <a:r>
              <a:rPr lang="sr-Latn-CS" altLang="en-US" sz="2600" b="1" smtClean="0"/>
              <a:t> </a:t>
            </a:r>
            <a:r>
              <a:rPr lang="sr-Cyrl-CS" altLang="en-US" sz="2600" b="1" smtClean="0"/>
              <a:t>терапијски</a:t>
            </a:r>
            <a:r>
              <a:rPr lang="sr-Latn-CS" altLang="en-US" sz="2600" b="1" smtClean="0"/>
              <a:t> </a:t>
            </a:r>
            <a:r>
              <a:rPr lang="sr-Cyrl-CS" altLang="en-US" sz="2600" b="1" smtClean="0"/>
              <a:t>прозор</a:t>
            </a:r>
            <a:r>
              <a:rPr lang="sr-Latn-CS" altLang="en-US" sz="2600" b="1" smtClean="0"/>
              <a:t>  </a:t>
            </a:r>
            <a:endParaRPr lang="en-US" altLang="en-US" sz="26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50" y="549275"/>
            <a:ext cx="8221663" cy="7048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x-none" sz="3000" b="1" dirty="0">
                <a:latin typeface="Comic Sans MS" pitchFamily="66" charset="0"/>
              </a:rPr>
              <a:t/>
            </a:r>
            <a:br>
              <a:rPr lang="x-none" sz="3000" b="1" dirty="0">
                <a:latin typeface="Comic Sans MS" pitchFamily="66" charset="0"/>
              </a:rPr>
            </a:br>
            <a:r>
              <a:rPr lang="sr-Cyrl-RS" sz="3600" dirty="0">
                <a:latin typeface="Comic Sans MS" pitchFamily="66" charset="0"/>
              </a:rPr>
              <a:t>Реканализација оклудираног крвног суда</a:t>
            </a:r>
            <a:r>
              <a:rPr lang="sl-SI" sz="3600" dirty="0">
                <a:latin typeface="Comic Sans MS" pitchFamily="66" charset="0"/>
              </a:rPr>
              <a:t> – </a:t>
            </a:r>
            <a:r>
              <a:rPr lang="sr-Cyrl-RS" sz="3600" dirty="0">
                <a:latin typeface="Comic Sans MS" pitchFamily="66" charset="0"/>
              </a:rPr>
              <a:t>тромболиза</a:t>
            </a:r>
            <a:r>
              <a:rPr lang="sl-SI" sz="3600" dirty="0">
                <a:latin typeface="Comic Sans MS" pitchFamily="66" charset="0"/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 bwMode="auto">
          <a:xfrm>
            <a:off x="549275" y="1844675"/>
            <a:ext cx="8124825" cy="4608513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C00000"/>
              </a:buClr>
            </a:pP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1995 ртПА</a:t>
            </a:r>
            <a:r>
              <a:rPr lang="sl-SI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sl-SI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дози</a:t>
            </a:r>
            <a:r>
              <a:rPr lang="sl-SI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sl-SI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0,9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мг</a:t>
            </a:r>
            <a:r>
              <a:rPr lang="sl-SI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кгТТ</a:t>
            </a:r>
            <a:r>
              <a:rPr lang="sl-SI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sl-SI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прва 3</a:t>
            </a:r>
            <a:r>
              <a:rPr lang="sl-SI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сата</a:t>
            </a:r>
            <a:r>
              <a:rPr lang="sl-SI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sl-SI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настанка</a:t>
            </a:r>
            <a:r>
              <a:rPr lang="sl-SI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АИМУ</a:t>
            </a:r>
            <a:r>
              <a:rPr lang="sl-SI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има</a:t>
            </a:r>
            <a:r>
              <a:rPr lang="sl-SI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повољан</a:t>
            </a:r>
            <a:r>
              <a:rPr lang="sl-SI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ефекат</a:t>
            </a:r>
            <a:r>
              <a:rPr lang="sl-SI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sl-SI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ток</a:t>
            </a:r>
            <a:r>
              <a:rPr lang="sl-SI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болести</a:t>
            </a:r>
          </a:p>
          <a:p>
            <a:pPr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ише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20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000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болесника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АИМУ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лечених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тромболизом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(2010)</a:t>
            </a:r>
            <a:endParaRPr lang="en-U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За 5 година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лечено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је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преко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500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болесника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АИМУ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12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центара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Србији </a:t>
            </a:r>
          </a:p>
          <a:p>
            <a:pPr>
              <a:buClr>
                <a:srgbClr val="C00000"/>
              </a:buClr>
            </a:pP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Од 2009. </a:t>
            </a:r>
            <a:r>
              <a:rPr lang="en-US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терапијски прозор </a:t>
            </a:r>
            <a:r>
              <a:rPr lang="pl-PL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3-4,5 </a:t>
            </a:r>
            <a:r>
              <a:rPr lang="en-US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сата</a:t>
            </a:r>
            <a:r>
              <a:rPr lang="pl-PL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pl-PL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почетка</a:t>
            </a:r>
            <a:r>
              <a:rPr lang="pl-PL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симптома</a:t>
            </a:r>
          </a:p>
          <a:p>
            <a:pPr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Д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оказана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чврста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повезаност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између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брзине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лечења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успешног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исхода</a:t>
            </a:r>
          </a:p>
          <a:p>
            <a:pPr>
              <a:buClr>
                <a:srgbClr val="C00000"/>
              </a:buClr>
            </a:pPr>
            <a:r>
              <a:rPr lang="en-US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Што пре то бољи ефекат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549275"/>
            <a:ext cx="8272463" cy="8572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x-none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x-none" sz="4000" dirty="0">
                <a:latin typeface="Comic Sans MS" pitchFamily="66" charset="0"/>
              </a:rPr>
              <a:t>Инклузиони</a:t>
            </a:r>
            <a:r>
              <a:rPr lang="it-IT" sz="4000" dirty="0">
                <a:latin typeface="Comic Sans MS" pitchFamily="66" charset="0"/>
              </a:rPr>
              <a:t> </a:t>
            </a:r>
            <a:r>
              <a:rPr lang="x-none" sz="4000" dirty="0">
                <a:latin typeface="Comic Sans MS" pitchFamily="66" charset="0"/>
              </a:rPr>
              <a:t>критеријуми</a:t>
            </a:r>
            <a:r>
              <a:rPr lang="it-IT" sz="4000" dirty="0">
                <a:latin typeface="Comic Sans MS" pitchFamily="66" charset="0"/>
              </a:rPr>
              <a:t> </a:t>
            </a:r>
            <a:r>
              <a:rPr lang="x-none" sz="4000" dirty="0">
                <a:latin typeface="Comic Sans MS" pitchFamily="66" charset="0"/>
              </a:rPr>
              <a:t>за</a:t>
            </a:r>
            <a:r>
              <a:rPr lang="it-IT" sz="4000" dirty="0">
                <a:latin typeface="Comic Sans MS" pitchFamily="66" charset="0"/>
              </a:rPr>
              <a:t> </a:t>
            </a:r>
            <a:r>
              <a:rPr lang="x-none" sz="4000" dirty="0">
                <a:latin typeface="Comic Sans MS" pitchFamily="66" charset="0"/>
              </a:rPr>
              <a:t>и</a:t>
            </a:r>
            <a:r>
              <a:rPr lang="it-IT" sz="4000" dirty="0">
                <a:latin typeface="Comic Sans MS" pitchFamily="66" charset="0"/>
              </a:rPr>
              <a:t>.</a:t>
            </a:r>
            <a:r>
              <a:rPr lang="x-none" sz="4000" dirty="0">
                <a:latin typeface="Comic Sans MS" pitchFamily="66" charset="0"/>
              </a:rPr>
              <a:t>в</a:t>
            </a:r>
            <a:r>
              <a:rPr lang="it-IT" sz="4000" dirty="0">
                <a:latin typeface="Comic Sans MS" pitchFamily="66" charset="0"/>
              </a:rPr>
              <a:t>. </a:t>
            </a:r>
            <a:r>
              <a:rPr lang="x-none" sz="4000" dirty="0">
                <a:latin typeface="Comic Sans MS" pitchFamily="66" charset="0"/>
              </a:rPr>
              <a:t>примену</a:t>
            </a:r>
            <a:r>
              <a:rPr lang="it-IT" sz="4000" dirty="0">
                <a:latin typeface="Comic Sans MS" pitchFamily="66" charset="0"/>
              </a:rPr>
              <a:t> </a:t>
            </a:r>
            <a:r>
              <a:rPr lang="x-none" sz="4000" dirty="0">
                <a:latin typeface="Comic Sans MS" pitchFamily="66" charset="0"/>
              </a:rPr>
              <a:t>ртПА</a:t>
            </a:r>
            <a:r>
              <a:rPr lang="en-US" sz="2700" dirty="0">
                <a:latin typeface="Comic Sans MS" pitchFamily="66" charset="0"/>
              </a:rPr>
              <a:t/>
            </a:r>
            <a:br>
              <a:rPr lang="en-US" sz="2700" dirty="0">
                <a:latin typeface="Comic Sans MS" pitchFamily="66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395288" y="2225675"/>
            <a:ext cx="8120062" cy="4011613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схемијски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МУ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са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јасно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дефинисаним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временом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почетка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симптома</a:t>
            </a:r>
            <a:endParaRPr lang="sr-Cyrl-R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00B050"/>
              </a:buClr>
              <a:buFont typeface="Arial" panose="020B0604020202020204" pitchFamily="34" charset="0"/>
              <a:buNone/>
            </a:pPr>
            <a:endParaRPr lang="sr-Cyrl-R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Н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еуролошки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дефицит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који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се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може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мерити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НИХСС</a:t>
            </a:r>
            <a:endParaRPr lang="sr-Cyrl-R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00B050"/>
              </a:buClr>
              <a:buFont typeface="Arial" panose="020B0604020202020204" pitchFamily="34" charset="0"/>
              <a:buNone/>
            </a:pPr>
            <a:endParaRPr lang="sr-Cyrl-R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Н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епостојање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знакова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интракранијалног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крвављења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КТ</a:t>
            </a:r>
            <a:r>
              <a:rPr lang="it-IT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ендокранијума</a:t>
            </a:r>
            <a:endParaRPr lang="sr-Cyrl-R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00B050"/>
              </a:buClr>
              <a:buFont typeface="Arial" panose="020B0604020202020204" pitchFamily="34" charset="0"/>
              <a:buNone/>
            </a:pPr>
            <a:endParaRPr lang="sr-Cyrl-R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ање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4.5 сата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појаве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симптома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АИМУ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до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започињања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ртПА</a:t>
            </a:r>
          </a:p>
          <a:p>
            <a:pPr>
              <a:lnSpc>
                <a:spcPct val="80000"/>
              </a:lnSpc>
            </a:pP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355600" y="188913"/>
            <a:ext cx="7778750" cy="428625"/>
          </a:xfrm>
        </p:spPr>
        <p:txBody>
          <a:bodyPr/>
          <a:lstStyle/>
          <a:p>
            <a:r>
              <a:rPr lang="en-US" altLang="en-US" sz="4000" smtClean="0">
                <a:latin typeface="Comic Sans MS" panose="030F0702030302020204" pitchFamily="66" charset="0"/>
              </a:rPr>
              <a:t>Ексклузиони</a:t>
            </a:r>
            <a:r>
              <a:rPr lang="pl-PL" altLang="en-US" sz="4000" smtClean="0">
                <a:latin typeface="Comic Sans MS" panose="030F0702030302020204" pitchFamily="66" charset="0"/>
              </a:rPr>
              <a:t> </a:t>
            </a:r>
            <a:r>
              <a:rPr lang="en-US" altLang="en-US" sz="4000" smtClean="0">
                <a:latin typeface="Comic Sans MS" panose="030F0702030302020204" pitchFamily="66" charset="0"/>
              </a:rPr>
              <a:t>критеријуми</a:t>
            </a:r>
            <a:r>
              <a:rPr lang="pl-PL" altLang="en-US" sz="4000" smtClean="0">
                <a:latin typeface="Comic Sans MS" panose="030F0702030302020204" pitchFamily="66" charset="0"/>
              </a:rPr>
              <a:t> 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788" y="922338"/>
            <a:ext cx="8499475" cy="47148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7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еизвесно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тачно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време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настанка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АИМУ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7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еуролошки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симптоми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брзо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повлаче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или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су благи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7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Т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раума</a:t>
            </a:r>
            <a:r>
              <a:rPr lang="it-IT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главе</a:t>
            </a:r>
            <a:r>
              <a:rPr lang="it-IT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it-IT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претходна</a:t>
            </a:r>
            <a:r>
              <a:rPr lang="it-IT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три</a:t>
            </a:r>
            <a:r>
              <a:rPr lang="it-IT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месеца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7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ећа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оперативна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интервенција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претходних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14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дана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7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Р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анија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интракранијална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хеморагија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7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ТА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преко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185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или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дТА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преко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110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тренутку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Тх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7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отреба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агресивном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анти ХТА терапијом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7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имптоми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који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сугеришу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САХ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поред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негативног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КТ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7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Г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ИТ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или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УГ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крвављење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претходних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21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дан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7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А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ртеријска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пункција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месту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које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није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доступно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компресији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претходних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седам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дана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7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Л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умбална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пункција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претходних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седам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дана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7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римена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хепарина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току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48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сати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или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продужено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ПТТ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7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ротромбинско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време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ИНР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већим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1,7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7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Б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рој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тромбоцита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испод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100.000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7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редност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гликемије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ван 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2,7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22,2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ммол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л</a:t>
            </a:r>
          </a:p>
          <a:p>
            <a:pPr>
              <a:lnSpc>
                <a:spcPct val="7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А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кутни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инфаркт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миокарда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претходних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три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месеца</a:t>
            </a:r>
            <a:r>
              <a:rPr lang="en-GB" altLang="en-US" sz="2400" smtClean="0"/>
              <a:t> </a:t>
            </a:r>
            <a:endParaRPr lang="en-US" altLang="en-US" sz="2400" smtClean="0"/>
          </a:p>
          <a:p>
            <a:pPr>
              <a:lnSpc>
                <a:spcPct val="70000"/>
              </a:lnSpc>
            </a:pPr>
            <a:endParaRPr lang="en-US" altLang="en-US" sz="5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21129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4000" dirty="0" smtClean="0">
                <a:latin typeface="Comic Sans MS" pitchFamily="66" charset="0"/>
              </a:rPr>
              <a:t>Мождани</a:t>
            </a:r>
            <a:r>
              <a:rPr lang="sr-Latn-CS" sz="4000" dirty="0" smtClean="0">
                <a:latin typeface="Comic Sans MS" pitchFamily="66" charset="0"/>
              </a:rPr>
              <a:t> </a:t>
            </a:r>
            <a:r>
              <a:rPr lang="sr-Cyrl-CS" sz="4000" dirty="0" smtClean="0">
                <a:latin typeface="Comic Sans MS" pitchFamily="66" charset="0"/>
              </a:rPr>
              <a:t>удар</a:t>
            </a:r>
            <a:r>
              <a:rPr lang="sr-Latn-CS" sz="4000" dirty="0" smtClean="0">
                <a:latin typeface="Comic Sans MS" pitchFamily="66" charset="0"/>
              </a:rPr>
              <a:t> </a:t>
            </a:r>
            <a:br>
              <a:rPr lang="sr-Latn-CS" sz="4000" dirty="0" smtClean="0">
                <a:latin typeface="Comic Sans MS" pitchFamily="66" charset="0"/>
              </a:rPr>
            </a:br>
            <a:r>
              <a:rPr lang="sr-Cyrl-CS" sz="4000" dirty="0" smtClean="0">
                <a:latin typeface="Comic Sans MS" pitchFamily="66" charset="0"/>
              </a:rPr>
              <a:t>Дефиниција</a:t>
            </a:r>
            <a:r>
              <a:rPr lang="sr-Latn-CS" sz="4000" dirty="0" smtClean="0">
                <a:latin typeface="Comic Sans MS" pitchFamily="66" charset="0"/>
              </a:rPr>
              <a:t> </a:t>
            </a:r>
            <a:r>
              <a:rPr lang="sr-Cyrl-RS" sz="4000" dirty="0" smtClean="0">
                <a:latin typeface="Comic Sans MS" pitchFamily="66" charset="0"/>
              </a:rPr>
              <a:t>светске здравствене организације</a:t>
            </a:r>
            <a:r>
              <a:rPr lang="en-US" sz="4000" dirty="0" smtClean="0">
                <a:latin typeface="Comic Sans MS" pitchFamily="66" charset="0"/>
              </a:rPr>
              <a:t/>
            </a:r>
            <a:br>
              <a:rPr lang="en-US" sz="4000" dirty="0" smtClean="0">
                <a:latin typeface="Comic Sans MS" pitchFamily="66" charset="0"/>
              </a:rPr>
            </a:br>
            <a:endParaRPr lang="en-US" sz="4000" dirty="0" smtClean="0">
              <a:latin typeface="Comic Sans MS" pitchFamily="66" charset="0"/>
            </a:endParaRPr>
          </a:p>
        </p:txBody>
      </p:sp>
      <p:sp>
        <p:nvSpPr>
          <p:cNvPr id="583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77838" y="2332038"/>
            <a:ext cx="7886700" cy="435133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>
              <a:solidFill>
                <a:schemeClr val="folHlink"/>
              </a:solidFill>
              <a:latin typeface="Comic Sans MS" pitchFamily="66" charset="0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 smtClean="0">
              <a:solidFill>
                <a:schemeClr val="folHlink"/>
              </a:solidFill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CS" sz="2800" b="1" dirty="0" smtClean="0">
                <a:solidFill>
                  <a:srgbClr val="C00000"/>
                </a:solidFill>
              </a:rPr>
              <a:t>Нагло</a:t>
            </a:r>
            <a:r>
              <a:rPr lang="sr-Latn-CS" sz="2800" dirty="0" smtClean="0"/>
              <a:t> </a:t>
            </a:r>
            <a:r>
              <a:rPr lang="sr-Cyrl-CS" sz="2800" dirty="0" smtClean="0"/>
              <a:t>настали</a:t>
            </a:r>
            <a:r>
              <a:rPr lang="sr-Latn-CS" sz="2800" dirty="0" smtClean="0"/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sr-Cyrl-CS" sz="2800" b="1" dirty="0" smtClean="0">
                <a:solidFill>
                  <a:srgbClr val="C00000"/>
                </a:solidFill>
              </a:rPr>
              <a:t>Фокални</a:t>
            </a:r>
            <a:r>
              <a:rPr lang="sr-Latn-CS" sz="2800" dirty="0" smtClean="0"/>
              <a:t> </a:t>
            </a:r>
            <a:r>
              <a:rPr lang="sr-Cyrl-CS" sz="2800" dirty="0" smtClean="0"/>
              <a:t>неконвулзивни</a:t>
            </a:r>
            <a:r>
              <a:rPr lang="sr-Latn-CS" sz="2800" dirty="0" smtClean="0"/>
              <a:t> </a:t>
            </a:r>
            <a:r>
              <a:rPr lang="sr-Cyrl-CS" sz="2800" dirty="0" smtClean="0"/>
              <a:t>неуролошки</a:t>
            </a:r>
            <a:r>
              <a:rPr lang="sr-Latn-CS" sz="2800" dirty="0" smtClean="0"/>
              <a:t> </a:t>
            </a:r>
            <a:r>
              <a:rPr lang="sr-Cyrl-CS" sz="2800" dirty="0" smtClean="0"/>
              <a:t>поремећај</a:t>
            </a:r>
            <a:endParaRPr lang="sr-Latn-CS" sz="28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800" dirty="0" smtClean="0"/>
              <a:t>Који</a:t>
            </a:r>
            <a:r>
              <a:rPr lang="sr-Latn-CS" sz="2800" dirty="0" smtClean="0"/>
              <a:t> </a:t>
            </a:r>
            <a:r>
              <a:rPr lang="sr-Cyrl-CS" sz="2800" b="1" dirty="0" smtClean="0">
                <a:solidFill>
                  <a:srgbClr val="C00000"/>
                </a:solidFill>
              </a:rPr>
              <a:t>траје</a:t>
            </a:r>
            <a:r>
              <a:rPr lang="sr-Latn-CS" sz="2800" b="1" dirty="0" smtClean="0">
                <a:solidFill>
                  <a:srgbClr val="C00000"/>
                </a:solidFill>
              </a:rPr>
              <a:t> </a:t>
            </a:r>
            <a:r>
              <a:rPr lang="sr-Cyrl-CS" sz="2800" b="1" dirty="0" smtClean="0">
                <a:solidFill>
                  <a:srgbClr val="C00000"/>
                </a:solidFill>
              </a:rPr>
              <a:t>дуже</a:t>
            </a:r>
            <a:r>
              <a:rPr lang="sr-Latn-CS" sz="2800" b="1" dirty="0" smtClean="0">
                <a:solidFill>
                  <a:srgbClr val="C00000"/>
                </a:solidFill>
              </a:rPr>
              <a:t> </a:t>
            </a:r>
            <a:r>
              <a:rPr lang="sr-Cyrl-CS" sz="2800" b="1" dirty="0" smtClean="0">
                <a:solidFill>
                  <a:srgbClr val="C00000"/>
                </a:solidFill>
              </a:rPr>
              <a:t>од</a:t>
            </a:r>
            <a:r>
              <a:rPr lang="sr-Latn-CS" sz="2800" b="1" dirty="0" smtClean="0">
                <a:solidFill>
                  <a:srgbClr val="C00000"/>
                </a:solidFill>
              </a:rPr>
              <a:t> 60 </a:t>
            </a:r>
            <a:r>
              <a:rPr lang="sr-Cyrl-CS" sz="2800" b="1" dirty="0" smtClean="0">
                <a:solidFill>
                  <a:srgbClr val="C00000"/>
                </a:solidFill>
              </a:rPr>
              <a:t>минута</a:t>
            </a:r>
            <a:endParaRPr lang="sr-Latn-CS" sz="2800" b="1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CS" sz="2800" b="1" dirty="0" smtClean="0">
                <a:solidFill>
                  <a:srgbClr val="C00000"/>
                </a:solidFill>
              </a:rPr>
              <a:t>Не</a:t>
            </a:r>
            <a:r>
              <a:rPr lang="sr-Latn-CS" sz="2800" b="1" dirty="0" smtClean="0">
                <a:solidFill>
                  <a:srgbClr val="C00000"/>
                </a:solidFill>
              </a:rPr>
              <a:t> </a:t>
            </a:r>
            <a:r>
              <a:rPr lang="sr-Cyrl-CS" sz="2800" b="1" dirty="0" smtClean="0">
                <a:solidFill>
                  <a:srgbClr val="C00000"/>
                </a:solidFill>
              </a:rPr>
              <a:t>може</a:t>
            </a:r>
            <a:r>
              <a:rPr lang="sr-Latn-CS" sz="2800" b="1" dirty="0" smtClean="0">
                <a:solidFill>
                  <a:srgbClr val="C00000"/>
                </a:solidFill>
              </a:rPr>
              <a:t> </a:t>
            </a:r>
            <a:r>
              <a:rPr lang="sr-Cyrl-CS" sz="2800" b="1" dirty="0" smtClean="0">
                <a:solidFill>
                  <a:srgbClr val="C00000"/>
                </a:solidFill>
              </a:rPr>
              <a:t>се</a:t>
            </a:r>
            <a:r>
              <a:rPr lang="sr-Latn-CS" sz="2800" b="1" dirty="0" smtClean="0">
                <a:solidFill>
                  <a:srgbClr val="C00000"/>
                </a:solidFill>
              </a:rPr>
              <a:t> </a:t>
            </a:r>
            <a:r>
              <a:rPr lang="sr-Cyrl-CS" sz="2800" b="1" dirty="0" smtClean="0">
                <a:solidFill>
                  <a:srgbClr val="C00000"/>
                </a:solidFill>
              </a:rPr>
              <a:t>открити</a:t>
            </a:r>
            <a:r>
              <a:rPr lang="sr-Latn-CS" sz="2800" b="1" dirty="0" smtClean="0">
                <a:solidFill>
                  <a:srgbClr val="C00000"/>
                </a:solidFill>
              </a:rPr>
              <a:t> </a:t>
            </a:r>
            <a:r>
              <a:rPr lang="sr-Cyrl-CS" sz="2800" b="1" dirty="0" smtClean="0">
                <a:solidFill>
                  <a:srgbClr val="C00000"/>
                </a:solidFill>
              </a:rPr>
              <a:t>други</a:t>
            </a:r>
            <a:r>
              <a:rPr lang="sr-Latn-CS" sz="2800" b="1" dirty="0" smtClean="0">
                <a:solidFill>
                  <a:srgbClr val="C00000"/>
                </a:solidFill>
              </a:rPr>
              <a:t> </a:t>
            </a:r>
            <a:r>
              <a:rPr lang="sr-Cyrl-CS" sz="2800" b="1" dirty="0" smtClean="0">
                <a:solidFill>
                  <a:srgbClr val="C00000"/>
                </a:solidFill>
              </a:rPr>
              <a:t>разлог</a:t>
            </a:r>
            <a:r>
              <a:rPr lang="sr-Latn-CS" sz="2800" b="1" dirty="0" smtClean="0">
                <a:solidFill>
                  <a:srgbClr val="C00000"/>
                </a:solidFill>
              </a:rPr>
              <a:t> </a:t>
            </a:r>
            <a:r>
              <a:rPr lang="sr-Cyrl-CS" sz="2800" dirty="0" smtClean="0"/>
              <a:t>насталог</a:t>
            </a:r>
            <a:r>
              <a:rPr lang="sr-Latn-CS" sz="2800" dirty="0" smtClean="0"/>
              <a:t> </a:t>
            </a:r>
            <a:r>
              <a:rPr lang="sr-Cyrl-CS" sz="2800" dirty="0" smtClean="0"/>
              <a:t>поремећаја</a:t>
            </a:r>
            <a:r>
              <a:rPr lang="sr-Latn-CS" sz="2800" dirty="0" smtClean="0"/>
              <a:t> </a:t>
            </a:r>
            <a:r>
              <a:rPr lang="sr-Cyrl-CS" sz="2800" b="1" u="sng" dirty="0" smtClean="0"/>
              <a:t>сем</a:t>
            </a:r>
            <a:r>
              <a:rPr lang="sr-Latn-CS" sz="2800" b="1" u="sng" dirty="0" smtClean="0"/>
              <a:t> </a:t>
            </a:r>
            <a:r>
              <a:rPr lang="sr-Cyrl-CS" sz="2800" b="1" u="sng" dirty="0" smtClean="0"/>
              <a:t>васкуларних</a:t>
            </a:r>
            <a:r>
              <a:rPr lang="sr-Latn-CS" sz="2800" b="1" u="sng" dirty="0" smtClean="0"/>
              <a:t> </a:t>
            </a:r>
            <a:r>
              <a:rPr lang="sr-Cyrl-CS" sz="2800" b="1" u="sng" dirty="0" smtClean="0"/>
              <a:t>узрока</a:t>
            </a:r>
            <a:r>
              <a:rPr lang="sr-Latn-CS" sz="2800" b="1" u="sng" dirty="0" smtClean="0"/>
              <a:t>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7543800" cy="857250"/>
          </a:xfrm>
        </p:spPr>
        <p:txBody>
          <a:bodyPr/>
          <a:lstStyle/>
          <a:p>
            <a:r>
              <a:rPr lang="en-US" altLang="en-US" sz="3200" smtClean="0">
                <a:latin typeface="Comic Sans MS" panose="030F0702030302020204" pitchFamily="66" charset="0"/>
              </a:rPr>
              <a:t>Протокол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примене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ртПА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по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доласку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у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болницу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7720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pl-PL" altLang="en-US" sz="24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0 - 10 </a:t>
            </a:r>
            <a:r>
              <a:rPr lang="en-US" altLang="en-US" sz="24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мин</a:t>
            </a:r>
            <a:r>
              <a:rPr lang="pl-PL" altLang="en-US" sz="24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pl-PL" altLang="en-US" sz="24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доласка</a:t>
            </a:r>
            <a:r>
              <a:rPr lang="pl-PL" altLang="en-US" sz="24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pl-PL" altLang="en-US" sz="24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болницу</a:t>
            </a:r>
            <a:r>
              <a:rPr lang="pl-PL" altLang="en-US" sz="24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US" altLang="en-US" sz="2400" b="1" smtClean="0">
              <a:solidFill>
                <a:srgbClr val="C00000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тврдити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виталне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функције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кратак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неуролошки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преглед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НИХСС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становити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тачно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време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почетка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симптома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ајава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КТ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кабинету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хитним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снимањем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en-US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ласирање</a:t>
            </a:r>
            <a:r>
              <a:rPr lang="pl-PL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две</a:t>
            </a:r>
            <a:r>
              <a:rPr lang="pl-PL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венске</a:t>
            </a:r>
            <a:r>
              <a:rPr lang="pl-PL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линије</a:t>
            </a:r>
            <a:endParaRPr lang="sr-Cyrl-RS" altLang="en-US" sz="2400" b="1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зимање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узорка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крви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ККС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Тр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ПТВ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рутинску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биохемију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њихова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хитна</a:t>
            </a:r>
            <a:r>
              <a:rPr lang="pl-PL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анализа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Г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ликемија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из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прста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скључити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могућност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трудноће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Н</a:t>
            </a:r>
            <a:r>
              <a:rPr lang="en-US" altLang="en-US" sz="2400" b="1" smtClean="0">
                <a:ea typeface="Calibri" panose="020F0502020204030204" pitchFamily="34" charset="0"/>
                <a:cs typeface="Calibri" panose="020F0502020204030204" pitchFamily="34" charset="0"/>
              </a:rPr>
              <a:t>е пласирати уринарни катетер</a:t>
            </a:r>
          </a:p>
          <a:p>
            <a:pPr>
              <a:lnSpc>
                <a:spcPct val="80000"/>
              </a:lnSpc>
            </a:pP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455613" y="476250"/>
            <a:ext cx="7886700" cy="995363"/>
          </a:xfrm>
        </p:spPr>
        <p:txBody>
          <a:bodyPr/>
          <a:lstStyle/>
          <a:p>
            <a:r>
              <a:rPr lang="en-US" altLang="en-US" sz="3200" smtClean="0">
                <a:latin typeface="Comic Sans MS" panose="030F0702030302020204" pitchFamily="66" charset="0"/>
              </a:rPr>
              <a:t>Протокол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примене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ртПА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по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доласку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у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болницу</a:t>
            </a:r>
            <a:endParaRPr lang="en-US" altLang="en-US" sz="32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663" y="1916113"/>
            <a:ext cx="7886700" cy="424973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pl-PL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10 - 25 </a:t>
            </a:r>
            <a:r>
              <a:rPr lang="en-US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мин</a:t>
            </a:r>
            <a:r>
              <a:rPr lang="pl-PL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pl-PL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доласка</a:t>
            </a:r>
            <a:r>
              <a:rPr lang="pl-PL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pl-PL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болницу</a:t>
            </a:r>
            <a:r>
              <a:rPr lang="pl-PL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US" altLang="en-US" sz="2600" b="1" smtClean="0">
              <a:solidFill>
                <a:srgbClr val="C00000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sz="2600" b="1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звођење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КТ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главе</a:t>
            </a:r>
            <a:endParaRPr lang="sr-Cyrl-R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Е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КГ</a:t>
            </a:r>
            <a:endParaRPr lang="sr-Cyrl-R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тврђивање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инклузионих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ексклузионих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критеријума</a:t>
            </a:r>
            <a:endParaRPr lang="sr-Cyrl-R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оновно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мерење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виталних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функција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неуролошки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преглед</a:t>
            </a:r>
            <a:endParaRPr lang="sr-Cyrl-R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тврђивање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досадашње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терапије</a:t>
            </a:r>
            <a:endParaRPr lang="sr-Cyrl-R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роцена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ТТ</a:t>
            </a:r>
          </a:p>
          <a:p>
            <a:pPr>
              <a:lnSpc>
                <a:spcPct val="80000"/>
              </a:lnSpc>
            </a:pP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7886700" cy="993775"/>
          </a:xfrm>
        </p:spPr>
        <p:txBody>
          <a:bodyPr/>
          <a:lstStyle/>
          <a:p>
            <a:r>
              <a:rPr lang="en-US" altLang="en-US" sz="3200" smtClean="0">
                <a:latin typeface="Comic Sans MS" panose="030F0702030302020204" pitchFamily="66" charset="0"/>
              </a:rPr>
              <a:t>Протокол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примене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ртПА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по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доласку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у</a:t>
            </a:r>
            <a:r>
              <a:rPr lang="pl-PL" altLang="en-US" sz="3200" smtClean="0">
                <a:latin typeface="Comic Sans MS" panose="030F0702030302020204" pitchFamily="66" charset="0"/>
              </a:rPr>
              <a:t> </a:t>
            </a:r>
            <a:r>
              <a:rPr lang="en-US" altLang="en-US" sz="3200" smtClean="0">
                <a:latin typeface="Comic Sans MS" panose="030F0702030302020204" pitchFamily="66" charset="0"/>
              </a:rPr>
              <a:t>болницу</a:t>
            </a:r>
            <a:endParaRPr lang="en-US" altLang="en-US" sz="3200" smtClean="0"/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Arial" panose="020B0604020202020204" pitchFamily="34" charset="0"/>
              <a:buNone/>
            </a:pPr>
            <a:r>
              <a:rPr lang="pl-PL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25-60 </a:t>
            </a:r>
            <a:r>
              <a:rPr lang="en-US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мин</a:t>
            </a:r>
            <a:r>
              <a:rPr lang="pl-PL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pl-PL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доласка</a:t>
            </a:r>
            <a:r>
              <a:rPr lang="pl-PL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pl-PL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болницу</a:t>
            </a:r>
            <a:r>
              <a:rPr lang="pl-PL" altLang="en-US" sz="2600" b="1" smtClean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US" altLang="en-US" sz="2600" b="1" smtClean="0">
              <a:solidFill>
                <a:srgbClr val="C00000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З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авршен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опис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КТ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снимака</a:t>
            </a:r>
            <a:endParaRPr lang="sr-Cyrl-R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реглед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лабораторијских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резултата</a:t>
            </a:r>
            <a:endParaRPr lang="sr-Cyrl-R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оновно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мерење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виталних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функција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неуролошки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преглед</a:t>
            </a:r>
            <a:endParaRPr lang="sr-Cyrl-R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Д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оношење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одлуке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о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примени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ртПА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започињање</a:t>
            </a:r>
            <a:r>
              <a:rPr lang="en-GB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примене</a:t>
            </a:r>
          </a:p>
          <a:p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322263" y="404813"/>
            <a:ext cx="7562850" cy="534987"/>
          </a:xfrm>
        </p:spPr>
        <p:txBody>
          <a:bodyPr/>
          <a:lstStyle/>
          <a:p>
            <a:r>
              <a:rPr lang="en-US" altLang="en-US" sz="4000" smtClean="0">
                <a:latin typeface="Comic Sans MS" panose="030F0702030302020204" pitchFamily="66" charset="0"/>
              </a:rPr>
              <a:t/>
            </a:r>
            <a:br>
              <a:rPr lang="en-US" altLang="en-US" sz="4000" smtClean="0">
                <a:latin typeface="Comic Sans MS" panose="030F0702030302020204" pitchFamily="66" charset="0"/>
              </a:rPr>
            </a:br>
            <a:r>
              <a:rPr lang="en-US" altLang="en-US" sz="4000" smtClean="0">
                <a:latin typeface="Comic Sans MS" panose="030F0702030302020204" pitchFamily="66" charset="0"/>
              </a:rPr>
              <a:t>После</a:t>
            </a:r>
            <a:r>
              <a:rPr lang="en-GB" altLang="en-US" sz="4000" smtClean="0">
                <a:latin typeface="Comic Sans MS" panose="030F0702030302020204" pitchFamily="66" charset="0"/>
              </a:rPr>
              <a:t> </a:t>
            </a:r>
            <a:r>
              <a:rPr lang="en-US" altLang="en-US" sz="4000" smtClean="0">
                <a:latin typeface="Comic Sans MS" panose="030F0702030302020204" pitchFamily="66" charset="0"/>
              </a:rPr>
              <a:t>започињања</a:t>
            </a:r>
            <a:r>
              <a:rPr lang="en-GB" altLang="en-US" sz="4000" smtClean="0">
                <a:latin typeface="Comic Sans MS" panose="030F0702030302020204" pitchFamily="66" charset="0"/>
              </a:rPr>
              <a:t> </a:t>
            </a:r>
            <a:r>
              <a:rPr lang="en-US" altLang="en-US" sz="4000" smtClean="0">
                <a:latin typeface="Comic Sans MS" panose="030F0702030302020204" pitchFamily="66" charset="0"/>
              </a:rPr>
              <a:t>терапије </a:t>
            </a:r>
            <a:br>
              <a:rPr lang="en-US" altLang="en-US" sz="4000" smtClean="0">
                <a:latin typeface="Comic Sans MS" panose="030F0702030302020204" pitchFamily="66" charset="0"/>
              </a:rPr>
            </a:b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179388" y="1125538"/>
            <a:ext cx="8604250" cy="56165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мештај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болесника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Јединицу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интензивне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неге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или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ЈМУ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М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ерење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виталних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функција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преглед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сваких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15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м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прва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ч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потом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30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м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наредних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6</a:t>
            </a: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ч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даље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1</a:t>
            </a: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ч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током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16</a:t>
            </a: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ч</a:t>
            </a: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роверавање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места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претходних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венепункција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изглед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урина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столице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испљувка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других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секрета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крв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случају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појаве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јаке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главобоље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акутне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ХТА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муке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или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повраћања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обуставити Тх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тражити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хитан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КТ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главе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колико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региструје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сТА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&gt;180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дТА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&gt;105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снижавати ТА</a:t>
            </a:r>
            <a:r>
              <a:rPr lang="en-GB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ишта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пер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ос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сем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лекова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првих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24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сата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ринарни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катетер тек бар 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30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мин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завршетка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ртПА</a:t>
            </a:r>
            <a:endParaRPr lang="sr-Cyrl-RS" altLang="en-US" sz="24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О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дложити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пласирање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назогастричне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сонде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централног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венског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катетера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или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интраартеријских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канила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24</a:t>
            </a: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ч</a:t>
            </a: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О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длагање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антиагрегационе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или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антикоагулантне Тх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24 </a:t>
            </a: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ч</a:t>
            </a: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А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цетаминофен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парацетамол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бол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сваких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4-6</a:t>
            </a:r>
            <a:r>
              <a:rPr lang="sr-Cyrl-R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ч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ранија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медикаментаозна</a:t>
            </a:r>
            <a:r>
              <a:rPr lang="pt-BR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400" smtClean="0">
                <a:ea typeface="Calibri" panose="020F0502020204030204" pitchFamily="34" charset="0"/>
                <a:cs typeface="Calibri" panose="020F0502020204030204" pitchFamily="34" charset="0"/>
              </a:rPr>
              <a:t>терапија</a:t>
            </a:r>
          </a:p>
          <a:p>
            <a:pPr>
              <a:lnSpc>
                <a:spcPct val="80000"/>
              </a:lnSpc>
            </a:pPr>
            <a:endParaRPr lang="en-US" alt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23938"/>
          </a:xfrm>
        </p:spPr>
        <p:txBody>
          <a:bodyPr/>
          <a:lstStyle/>
          <a:p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2.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Неуропротективна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терапија</a:t>
            </a:r>
            <a:endParaRPr lang="en-US" altLang="en-US" sz="4000" smtClean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837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323850" y="1457325"/>
            <a:ext cx="8820150" cy="54006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600" smtClean="0"/>
              <a:t>не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постоји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лек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доказаним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неуропротективним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дејством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код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човека</a:t>
            </a:r>
            <a:endParaRPr lang="sr-Latn-CS" altLang="en-US" sz="2600" smtClean="0"/>
          </a:p>
          <a:p>
            <a:r>
              <a:rPr lang="sr-Cyrl-CS" altLang="en-US" sz="2600" smtClean="0"/>
              <a:t>Рана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примена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општих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терапијских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мера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- </a:t>
            </a:r>
            <a:r>
              <a:rPr lang="sr-Cyrl-CS" altLang="en-US" sz="2600" smtClean="0"/>
              <a:t>обезбедити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нормалну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функцију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дисања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- </a:t>
            </a:r>
            <a:r>
              <a:rPr lang="sr-Cyrl-CS" altLang="en-US" sz="2600" smtClean="0"/>
              <a:t>регулисати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артеријски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притисак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- </a:t>
            </a:r>
            <a:r>
              <a:rPr lang="sr-Cyrl-CS" altLang="en-US" sz="2600" smtClean="0"/>
              <a:t>регулисати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гликемију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- </a:t>
            </a:r>
            <a:r>
              <a:rPr lang="sr-Cyrl-CS" altLang="en-US" sz="2600" smtClean="0"/>
              <a:t>регулисати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телесну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температуру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- </a:t>
            </a:r>
            <a:r>
              <a:rPr lang="sr-Cyrl-CS" altLang="en-US" sz="2600" smtClean="0"/>
              <a:t>одржавати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баланс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течности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електролита</a:t>
            </a:r>
            <a:r>
              <a:rPr lang="sr-Latn-CS" altLang="en-US" sz="2600" smtClean="0"/>
              <a:t>  </a:t>
            </a:r>
          </a:p>
          <a:p>
            <a:r>
              <a:rPr lang="sr-Cyrl-CS" altLang="en-US" sz="2600" smtClean="0"/>
              <a:t>Терапијске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мере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које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спречавају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или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смањују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појаву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повишеног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ИК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притиска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или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едема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мозга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- </a:t>
            </a:r>
            <a:r>
              <a:rPr lang="sr-Cyrl-CS" altLang="en-US" sz="2600" smtClean="0"/>
              <a:t>код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масивних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инфаркта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сливу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АЦМ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- </a:t>
            </a:r>
            <a:r>
              <a:rPr lang="sr-Cyrl-CS" altLang="en-US" sz="2600" smtClean="0"/>
              <a:t>тек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након</a:t>
            </a:r>
            <a:r>
              <a:rPr lang="sr-Latn-CS" altLang="en-US" sz="2600" smtClean="0"/>
              <a:t> 2. </a:t>
            </a:r>
            <a:r>
              <a:rPr lang="sr-Cyrl-CS" altLang="en-US" sz="2600" smtClean="0"/>
              <a:t>дана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85750" y="620713"/>
            <a:ext cx="8831263" cy="5969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4000" dirty="0">
                <a:latin typeface="Comic Sans MS" panose="030F0702030302020204" pitchFamily="66" charset="0"/>
              </a:rPr>
              <a:t>Респираторна</a:t>
            </a:r>
            <a:r>
              <a:rPr lang="sr-Latn-CS" altLang="en-US" sz="4000" dirty="0">
                <a:latin typeface="Comic Sans MS" panose="030F0702030302020204" pitchFamily="66" charset="0"/>
              </a:rPr>
              <a:t> </a:t>
            </a:r>
            <a:r>
              <a:rPr lang="en-US" altLang="en-US" sz="4000" dirty="0">
                <a:latin typeface="Comic Sans MS" panose="030F0702030302020204" pitchFamily="66" charset="0"/>
              </a:rPr>
              <a:t>функција</a:t>
            </a:r>
            <a:r>
              <a:rPr lang="sr-Latn-CS" altLang="en-US" sz="4000" dirty="0">
                <a:latin typeface="Comic Sans MS" panose="030F0702030302020204" pitchFamily="66" charset="0"/>
              </a:rPr>
              <a:t> </a:t>
            </a:r>
            <a:r>
              <a:rPr lang="en-US" altLang="en-US" sz="4000" dirty="0">
                <a:latin typeface="Comic Sans MS" panose="030F0702030302020204" pitchFamily="66" charset="0"/>
              </a:rPr>
              <a:t>и</a:t>
            </a:r>
            <a:r>
              <a:rPr lang="sr-Latn-CS" altLang="en-US" sz="4000" dirty="0">
                <a:latin typeface="Comic Sans MS" panose="030F0702030302020204" pitchFamily="66" charset="0"/>
              </a:rPr>
              <a:t> </a:t>
            </a:r>
            <a:r>
              <a:rPr lang="en-US" altLang="en-US" sz="4000" dirty="0">
                <a:latin typeface="Comic Sans MS" panose="030F0702030302020204" pitchFamily="66" charset="0"/>
              </a:rPr>
              <a:t>заштита</a:t>
            </a:r>
            <a:r>
              <a:rPr lang="sr-Latn-CS" altLang="en-US" sz="4000" dirty="0">
                <a:latin typeface="Comic Sans MS" panose="030F0702030302020204" pitchFamily="66" charset="0"/>
              </a:rPr>
              <a:t> </a:t>
            </a:r>
            <a:r>
              <a:rPr lang="en-US" altLang="en-US" sz="4000" dirty="0">
                <a:latin typeface="Comic Sans MS" panose="030F0702030302020204" pitchFamily="66" charset="0"/>
              </a:rPr>
              <a:t>дисајних</a:t>
            </a:r>
            <a:r>
              <a:rPr lang="sr-Latn-CS" altLang="en-US" sz="4000" dirty="0">
                <a:latin typeface="Comic Sans MS" panose="030F0702030302020204" pitchFamily="66" charset="0"/>
              </a:rPr>
              <a:t> </a:t>
            </a:r>
            <a:r>
              <a:rPr lang="en-US" altLang="en-US" sz="4000" dirty="0">
                <a:latin typeface="Comic Sans MS" panose="030F0702030302020204" pitchFamily="66" charset="0"/>
              </a:rPr>
              <a:t>путева</a:t>
            </a:r>
            <a:r>
              <a:rPr lang="en-US" altLang="en-US" sz="2700" dirty="0"/>
              <a:t/>
            </a:r>
            <a:br>
              <a:rPr lang="en-US" altLang="en-US" sz="2700" dirty="0"/>
            </a:br>
            <a:endParaRPr lang="en-US" altLang="en-US" sz="2700" dirty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293688" y="1773238"/>
            <a:ext cx="8613775" cy="433863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altLang="en-US" sz="2600" dirty="0"/>
              <a:t>Нормална</a:t>
            </a:r>
            <a:r>
              <a:rPr lang="sr-Latn-CS" altLang="en-US" sz="2600" dirty="0"/>
              <a:t> </a:t>
            </a:r>
            <a:r>
              <a:rPr lang="en-US" altLang="en-US" sz="2600" dirty="0"/>
              <a:t>респираторна</a:t>
            </a:r>
            <a:r>
              <a:rPr lang="sr-Latn-CS" altLang="en-US" sz="2600" dirty="0"/>
              <a:t> </a:t>
            </a:r>
            <a:r>
              <a:rPr lang="en-US" altLang="en-US" sz="2600" dirty="0"/>
              <a:t>функција</a:t>
            </a:r>
            <a:r>
              <a:rPr lang="sr-Latn-CS" altLang="en-US" sz="2600" dirty="0"/>
              <a:t> </a:t>
            </a:r>
            <a:r>
              <a:rPr lang="en-US" altLang="en-US" sz="2600" dirty="0"/>
              <a:t>и </a:t>
            </a:r>
            <a:r>
              <a:rPr lang="en-US" altLang="en-US" sz="2600" dirty="0" err="1"/>
              <a:t>оксигенација</a:t>
            </a:r>
            <a:r>
              <a:rPr lang="en-US" altLang="en-US" sz="2600" dirty="0"/>
              <a:t> </a:t>
            </a:r>
            <a:endParaRPr lang="sr-Cyrl-RS" altLang="en-US" sz="2600" dirty="0" smtClean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altLang="en-US" sz="2600" dirty="0" smtClean="0"/>
              <a:t>У</a:t>
            </a:r>
            <a:r>
              <a:rPr lang="sr-Latn-CS" altLang="en-US" sz="2600" dirty="0" smtClean="0"/>
              <a:t> </a:t>
            </a:r>
            <a:r>
              <a:rPr lang="en-US" altLang="en-US" sz="2600" dirty="0"/>
              <a:t>акутној</a:t>
            </a:r>
            <a:r>
              <a:rPr lang="sr-Latn-CS" altLang="en-US" sz="2600" dirty="0"/>
              <a:t> </a:t>
            </a:r>
            <a:r>
              <a:rPr lang="en-US" altLang="en-US" sz="2600" dirty="0"/>
              <a:t>фази</a:t>
            </a:r>
            <a:r>
              <a:rPr lang="sr-Latn-CS" altLang="en-US" sz="2600" dirty="0"/>
              <a:t> </a:t>
            </a:r>
            <a:r>
              <a:rPr lang="en-US" altLang="en-US" sz="2600" dirty="0"/>
              <a:t>МУ</a:t>
            </a:r>
            <a:r>
              <a:rPr lang="sr-Latn-CS" altLang="en-US" sz="2600" dirty="0"/>
              <a:t> </a:t>
            </a:r>
            <a:r>
              <a:rPr lang="en-US" altLang="en-US" sz="2600" dirty="0"/>
              <a:t>делује</a:t>
            </a:r>
            <a:r>
              <a:rPr lang="sr-Latn-CS" altLang="en-US" sz="2600" dirty="0"/>
              <a:t> </a:t>
            </a:r>
            <a:r>
              <a:rPr lang="en-US" altLang="en-US" sz="2600" dirty="0"/>
              <a:t>протективно</a:t>
            </a:r>
            <a:r>
              <a:rPr lang="sr-Latn-CS" altLang="en-US" sz="2600" dirty="0"/>
              <a:t> </a:t>
            </a:r>
            <a:r>
              <a:rPr lang="en-US" altLang="en-US" sz="2600" dirty="0"/>
              <a:t>на</a:t>
            </a:r>
            <a:r>
              <a:rPr lang="sr-Latn-CS" altLang="en-US" sz="2600" dirty="0"/>
              <a:t> </a:t>
            </a:r>
            <a:r>
              <a:rPr lang="en-US" altLang="en-US" sz="2600" dirty="0"/>
              <a:t>исхемично</a:t>
            </a:r>
            <a:r>
              <a:rPr lang="sr-Latn-CS" altLang="en-US" sz="2600" dirty="0"/>
              <a:t> </a:t>
            </a:r>
            <a:r>
              <a:rPr lang="en-US" altLang="en-US" sz="2600" dirty="0"/>
              <a:t>ткиво</a:t>
            </a:r>
            <a:r>
              <a:rPr lang="sr-Latn-CS" altLang="en-US" sz="2600" dirty="0"/>
              <a:t> </a:t>
            </a:r>
            <a:r>
              <a:rPr lang="en-US" altLang="en-US" sz="2600" dirty="0" err="1"/>
              <a:t>мозга</a:t>
            </a:r>
            <a:r>
              <a:rPr lang="en-US" altLang="en-US" sz="2600" dirty="0"/>
              <a:t> </a:t>
            </a:r>
            <a:endParaRPr lang="sr-Cyrl-RS" altLang="en-US" sz="2600" dirty="0" smtClean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endParaRPr lang="sr-Cyrl-RS" altLang="en-US" sz="2600" dirty="0" smtClean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altLang="en-US" sz="2600" b="1" dirty="0" smtClean="0"/>
              <a:t>Т</a:t>
            </a:r>
            <a:r>
              <a:rPr lang="en-US" altLang="en-US" sz="2600" b="1" dirty="0" err="1" smtClean="0"/>
              <a:t>ерапија</a:t>
            </a:r>
            <a:endParaRPr lang="en-US" altLang="en-US" sz="2600" b="1" dirty="0"/>
          </a:p>
          <a:p>
            <a:pPr marL="0" indent="0" fontAlgn="auto">
              <a:spcAft>
                <a:spcPts val="0"/>
              </a:spcAft>
              <a:buClr>
                <a:srgbClr val="00B050"/>
              </a:buClr>
              <a:buFont typeface="Arial" panose="020B0604020202020204" pitchFamily="34" charset="0"/>
              <a:buNone/>
              <a:defRPr/>
            </a:pPr>
            <a:r>
              <a:rPr lang="sr-Cyrl-RS" altLang="en-US" sz="2600" dirty="0" smtClean="0"/>
              <a:t>- </a:t>
            </a:r>
            <a:r>
              <a:rPr lang="en-US" altLang="en-US" sz="2600" dirty="0" err="1" smtClean="0"/>
              <a:t>Положај</a:t>
            </a:r>
            <a:r>
              <a:rPr lang="en-US" altLang="en-US" sz="2600" dirty="0" smtClean="0"/>
              <a:t> </a:t>
            </a:r>
            <a:r>
              <a:rPr lang="en-US" altLang="en-US" sz="2600" dirty="0"/>
              <a:t>болесника – глава подигнута 30 степени</a:t>
            </a:r>
          </a:p>
          <a:p>
            <a:pPr marL="0" indent="0" fontAlgn="auto">
              <a:spcAft>
                <a:spcPts val="0"/>
              </a:spcAft>
              <a:buClr>
                <a:srgbClr val="00B050"/>
              </a:buClr>
              <a:buFont typeface="Arial" panose="020B0604020202020204" pitchFamily="34" charset="0"/>
              <a:buNone/>
              <a:defRPr/>
            </a:pPr>
            <a:r>
              <a:rPr lang="sr-Cyrl-RS" altLang="en-US" sz="2600" dirty="0" smtClean="0"/>
              <a:t>- А</a:t>
            </a:r>
            <a:r>
              <a:rPr lang="en-US" altLang="en-US" sz="2600" dirty="0" smtClean="0"/>
              <a:t>irway</a:t>
            </a:r>
            <a:endParaRPr lang="en-US" altLang="en-US" sz="2600" dirty="0"/>
          </a:p>
          <a:p>
            <a:pPr marL="0" indent="0" fontAlgn="auto">
              <a:spcAft>
                <a:spcPts val="0"/>
              </a:spcAft>
              <a:buClr>
                <a:srgbClr val="00B050"/>
              </a:buClr>
              <a:buFont typeface="Arial" panose="020B0604020202020204" pitchFamily="34" charset="0"/>
              <a:buNone/>
              <a:defRPr/>
            </a:pPr>
            <a:r>
              <a:rPr lang="sr-Cyrl-RS" altLang="en-US" sz="2600" dirty="0" smtClean="0"/>
              <a:t>- О</a:t>
            </a:r>
            <a:r>
              <a:rPr lang="en-US" altLang="en-US" sz="2600" dirty="0" smtClean="0"/>
              <a:t>ксигенација</a:t>
            </a:r>
            <a:r>
              <a:rPr lang="sr-Latn-CS" altLang="en-US" sz="2600" dirty="0" smtClean="0"/>
              <a:t> </a:t>
            </a:r>
            <a:r>
              <a:rPr lang="en-US" altLang="en-US" sz="2600" dirty="0"/>
              <a:t>крви</a:t>
            </a:r>
            <a:r>
              <a:rPr lang="sr-Latn-CS" altLang="en-US" sz="2600" dirty="0"/>
              <a:t> 2-4 </a:t>
            </a:r>
            <a:r>
              <a:rPr lang="en-US" altLang="en-US" sz="2600" dirty="0"/>
              <a:t>л</a:t>
            </a:r>
            <a:r>
              <a:rPr lang="sr-Latn-CS" altLang="en-US" sz="2600" dirty="0"/>
              <a:t> </a:t>
            </a:r>
            <a:r>
              <a:rPr lang="en-US" altLang="en-US" sz="2600" dirty="0"/>
              <a:t>кисеоника</a:t>
            </a:r>
            <a:r>
              <a:rPr lang="sr-Latn-CS" altLang="en-US" sz="2600" dirty="0"/>
              <a:t> </a:t>
            </a:r>
            <a:r>
              <a:rPr lang="en-US" altLang="en-US" sz="2600" dirty="0"/>
              <a:t>путем</a:t>
            </a:r>
            <a:r>
              <a:rPr lang="sr-Latn-CS" altLang="en-US" sz="2600" dirty="0"/>
              <a:t> </a:t>
            </a:r>
            <a:r>
              <a:rPr lang="en-US" altLang="en-US" sz="2600" dirty="0"/>
              <a:t>назалне</a:t>
            </a:r>
            <a:r>
              <a:rPr lang="sr-Latn-CS" altLang="en-US" sz="2600" dirty="0"/>
              <a:t> </a:t>
            </a:r>
            <a:r>
              <a:rPr lang="en-US" altLang="en-US" sz="2600" dirty="0"/>
              <a:t>сонде</a:t>
            </a:r>
          </a:p>
          <a:p>
            <a:pPr marL="0" indent="0" fontAlgn="auto">
              <a:spcAft>
                <a:spcPts val="0"/>
              </a:spcAft>
              <a:buClr>
                <a:srgbClr val="00B050"/>
              </a:buClr>
              <a:buFont typeface="Arial" panose="020B0604020202020204" pitchFamily="34" charset="0"/>
              <a:buNone/>
              <a:defRPr/>
            </a:pPr>
            <a:r>
              <a:rPr lang="sr-Cyrl-RS" altLang="en-US" sz="2600" dirty="0" smtClean="0"/>
              <a:t>- </a:t>
            </a:r>
            <a:r>
              <a:rPr lang="en-US" altLang="en-US" sz="2600" dirty="0" err="1" smtClean="0"/>
              <a:t>Асистирана</a:t>
            </a:r>
            <a:r>
              <a:rPr lang="sr-Latn-CS" altLang="en-US" sz="2600" dirty="0" smtClean="0"/>
              <a:t> </a:t>
            </a:r>
            <a:r>
              <a:rPr lang="en-US" altLang="en-US" sz="2600" dirty="0"/>
              <a:t>вентилација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20713"/>
            <a:ext cx="6172200" cy="5969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x-none" sz="4400" dirty="0">
                <a:latin typeface="Comic Sans MS" pitchFamily="66" charset="0"/>
              </a:rPr>
              <a:t>Надокнада</a:t>
            </a:r>
            <a:r>
              <a:rPr lang="sr-Latn-CS" sz="4400" dirty="0">
                <a:latin typeface="Comic Sans MS" pitchFamily="66" charset="0"/>
              </a:rPr>
              <a:t> </a:t>
            </a:r>
            <a:r>
              <a:rPr lang="x-none" sz="4400" dirty="0">
                <a:latin typeface="Comic Sans MS" pitchFamily="66" charset="0"/>
              </a:rPr>
              <a:t>течности</a:t>
            </a:r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C00000"/>
              </a:buClr>
            </a:pP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Многи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болесници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МУ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су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дехидрирани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пријему</a:t>
            </a:r>
          </a:p>
          <a:p>
            <a:pPr>
              <a:buFont typeface="Arial" panose="020B0604020202020204" pitchFamily="34" charset="0"/>
              <a:buNone/>
            </a:pPr>
            <a:endParaRPr lang="en-U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Oвакво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стање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је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повезано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лошим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клиничким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исходом</a:t>
            </a:r>
          </a:p>
          <a:p>
            <a:endParaRPr lang="en-U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нтравенска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надокната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течности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сматра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делом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општег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третмана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акутног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МУ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посебно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код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болесника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редукованим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стањем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свести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или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отоцима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због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повећаног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ризика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развој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дехидратације</a:t>
            </a:r>
          </a:p>
          <a:p>
            <a:pPr>
              <a:buFont typeface="Arial" panose="020B0604020202020204" pitchFamily="34" charset="0"/>
              <a:buNone/>
            </a:pPr>
            <a:r>
              <a:rPr lang="sr-Latn-CS" altLang="en-US" b="1" smtClean="0"/>
              <a:t> </a:t>
            </a:r>
            <a:endParaRPr lang="en-US" altLang="en-US" smtClean="0"/>
          </a:p>
          <a:p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smtClean="0">
                <a:latin typeface="Comic Sans MS" panose="030F0702030302020204" pitchFamily="66" charset="0"/>
              </a:rPr>
              <a:t>Регулација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en-US" altLang="en-US" sz="4000" smtClean="0">
                <a:latin typeface="Comic Sans MS" panose="030F0702030302020204" pitchFamily="66" charset="0"/>
              </a:rPr>
              <a:t>крвног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en-US" altLang="en-US" sz="4000" smtClean="0">
                <a:latin typeface="Comic Sans MS" panose="030F0702030302020204" pitchFamily="66" charset="0"/>
              </a:rPr>
              <a:t>притиска</a:t>
            </a:r>
            <a:r>
              <a:rPr lang="en-US" altLang="en-US" smtClean="0"/>
              <a:t/>
            </a:r>
            <a:br>
              <a:rPr lang="en-US" altLang="en-US" smtClean="0"/>
            </a:br>
            <a:endParaRPr lang="en-US" altLang="en-US" smtClean="0"/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 bwMode="auto">
          <a:xfrm>
            <a:off x="503238" y="1690688"/>
            <a:ext cx="7986712" cy="5472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C00000"/>
              </a:buClr>
            </a:pP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ТА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је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најчешће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повишен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током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развоја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МУ</a:t>
            </a:r>
          </a:p>
          <a:p>
            <a:pPr>
              <a:buClr>
                <a:srgbClr val="C00000"/>
              </a:buClr>
            </a:pP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ХТА фактор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ризика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развој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интракранијалне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хеморагије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код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болесника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са АИМУ посебно кад је дат тПА</a:t>
            </a:r>
          </a:p>
          <a:p>
            <a:pPr>
              <a:buClr>
                <a:srgbClr val="C00000"/>
              </a:buClr>
            </a:pP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ХТА може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да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повећа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ризик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развоја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хематома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код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болесника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са</a:t>
            </a:r>
            <a:r>
              <a:rPr lang="pl-PL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А</a:t>
            </a: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МУ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altLang="en-US" sz="2600" smtClean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О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презно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снижавање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ТА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уколико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су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његове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вредности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веће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220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120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ммХг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или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случају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тешке</a:t>
            </a:r>
            <a:r>
              <a:rPr lang="sr-Latn-C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срчане</a:t>
            </a:r>
            <a:r>
              <a:rPr lang="sr-Latn-C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инсуфицијенције</a:t>
            </a:r>
            <a:r>
              <a:rPr lang="sr-Latn-C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акутне</a:t>
            </a:r>
            <a:r>
              <a:rPr lang="sr-Latn-C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бубрежне</a:t>
            </a:r>
            <a:r>
              <a:rPr lang="sr-Latn-C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инсуф</a:t>
            </a:r>
            <a:r>
              <a:rPr lang="sr-Latn-C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дисекције</a:t>
            </a:r>
            <a:r>
              <a:rPr lang="sr-Latn-C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лука</a:t>
            </a:r>
            <a:r>
              <a:rPr lang="sr-Latn-C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аорте</a:t>
            </a:r>
            <a:r>
              <a:rPr lang="sr-Latn-C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или</a:t>
            </a:r>
            <a:r>
              <a:rPr lang="sr-Latn-C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малигне</a:t>
            </a:r>
            <a:r>
              <a:rPr lang="sr-Latn-C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b="1" smtClean="0">
                <a:ea typeface="Calibri" panose="020F0502020204030204" pitchFamily="34" charset="0"/>
                <a:cs typeface="Calibri" panose="020F0502020204030204" pitchFamily="34" charset="0"/>
              </a:rPr>
              <a:t>хипертензије</a:t>
            </a:r>
          </a:p>
          <a:p>
            <a:pPr>
              <a:buClr>
                <a:srgbClr val="C00000"/>
              </a:buClr>
            </a:pP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Код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болесника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тромболизи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неопходна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је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регулација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тензије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тако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да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ТА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не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буде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већи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од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185/110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ммХг</a:t>
            </a:r>
          </a:p>
          <a:p>
            <a:endParaRPr lang="en-US" altLang="en-US" sz="1800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>
          <a:xfrm>
            <a:off x="522288" y="188913"/>
            <a:ext cx="7907337" cy="1295400"/>
          </a:xfrm>
        </p:spPr>
        <p:txBody>
          <a:bodyPr/>
          <a:lstStyle/>
          <a:p>
            <a:r>
              <a:rPr lang="en-US" altLang="en-US" sz="4000" smtClean="0">
                <a:latin typeface="Comic Sans MS" panose="030F0702030302020204" pitchFamily="66" charset="0"/>
              </a:rPr>
              <a:t>Регулација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en-US" altLang="en-US" sz="4000" smtClean="0">
                <a:latin typeface="Comic Sans MS" panose="030F0702030302020204" pitchFamily="66" charset="0"/>
              </a:rPr>
              <a:t>гликемије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539750" y="1484313"/>
            <a:ext cx="7907338" cy="53736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en-US" altLang="en-US" sz="2600" smtClean="0"/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Хипергиликемија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код 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60%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ИМУ који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нису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имали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ДМ</a:t>
            </a: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овезана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великим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инфарктима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који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захватају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кортекс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лошим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функционалним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исходом</a:t>
            </a: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Третирање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хипергликемије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често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је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повезано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епизодама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хипогликемије</a:t>
            </a: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Корекција гликемије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ако је преко 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ммол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л (ив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физиолошки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раствор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избегавање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раствора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глукозе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унутар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првих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24</a:t>
            </a:r>
            <a:r>
              <a:rPr lang="sr-Cyrl-R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ч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након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МУ)</a:t>
            </a: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Хипогликемија 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&lt;2.8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ммол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л 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може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да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имитира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акутни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исхемијски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инфаркт</a:t>
            </a: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Болесницима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АМУ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треба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да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се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одржи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концентрација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глукозе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крви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између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4 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 11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ммол</a:t>
            </a:r>
            <a:r>
              <a:rPr lang="sr-Latn-C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altLang="en-US" sz="2600" smtClean="0">
                <a:ea typeface="Calibri" panose="020F0502020204030204" pitchFamily="34" charset="0"/>
                <a:cs typeface="Calibri" panose="020F0502020204030204" pitchFamily="34" charset="0"/>
              </a:rPr>
              <a:t>л</a:t>
            </a:r>
            <a:r>
              <a:rPr lang="sr-Latn-CS" altLang="en-US" sz="2600" smtClean="0"/>
              <a:t> </a:t>
            </a:r>
            <a:endParaRPr lang="en-US" altLang="en-US" sz="2600" smtClean="0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hr-HR" altLang="en-US" sz="1800" smtClean="0">
                <a:latin typeface="Comic Sans MS" panose="030F0702030302020204" pitchFamily="66" charset="0"/>
              </a:rPr>
              <a:t> </a:t>
            </a:r>
            <a:endParaRPr lang="en-US" altLang="en-US" sz="1800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38150" y="404813"/>
            <a:ext cx="8705850" cy="696912"/>
          </a:xfrm>
        </p:spPr>
        <p:txBody>
          <a:bodyPr/>
          <a:lstStyle/>
          <a:p>
            <a:r>
              <a:rPr lang="en-US" altLang="en-US" sz="4000" smtClean="0">
                <a:latin typeface="Comic Sans MS" panose="030F0702030302020204" pitchFamily="66" charset="0"/>
              </a:rPr>
              <a:t>Регулација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en-US" altLang="en-US" sz="4000" smtClean="0">
                <a:latin typeface="Comic Sans MS" panose="030F0702030302020204" pitchFamily="66" charset="0"/>
              </a:rPr>
              <a:t>телесне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en-US" altLang="en-US" sz="4000" smtClean="0">
                <a:latin typeface="Comic Sans MS" panose="030F0702030302020204" pitchFamily="66" charset="0"/>
              </a:rPr>
              <a:t>температуре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" y="1341438"/>
            <a:ext cx="8067675" cy="5516562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x-none" sz="2800" dirty="0" smtClean="0"/>
              <a:t>Хиперпирексија</a:t>
            </a:r>
            <a:r>
              <a:rPr lang="sr-Latn-CS" sz="2800" dirty="0" smtClean="0"/>
              <a:t> </a:t>
            </a:r>
            <a:r>
              <a:rPr lang="x-none" sz="2800" dirty="0" smtClean="0"/>
              <a:t>захтева</a:t>
            </a:r>
            <a:r>
              <a:rPr lang="sr-Latn-CS" sz="2800" dirty="0" smtClean="0"/>
              <a:t> </a:t>
            </a:r>
            <a:r>
              <a:rPr lang="x-none" sz="2800" dirty="0" smtClean="0"/>
              <a:t>хитну</a:t>
            </a:r>
            <a:r>
              <a:rPr lang="sr-Latn-CS" sz="2800" dirty="0" smtClean="0"/>
              <a:t> </a:t>
            </a:r>
            <a:r>
              <a:rPr lang="x-none" sz="2800" dirty="0" smtClean="0"/>
              <a:t>потрагу</a:t>
            </a:r>
            <a:r>
              <a:rPr lang="sr-Latn-CS" sz="2800" dirty="0" smtClean="0"/>
              <a:t> </a:t>
            </a:r>
            <a:r>
              <a:rPr lang="x-none" sz="2800" dirty="0" smtClean="0"/>
              <a:t>за</a:t>
            </a:r>
            <a:r>
              <a:rPr lang="sr-Latn-CS" sz="2800" dirty="0" smtClean="0"/>
              <a:t> </a:t>
            </a:r>
            <a:r>
              <a:rPr lang="x-none" sz="2800" dirty="0" smtClean="0"/>
              <a:t>извором</a:t>
            </a:r>
            <a:r>
              <a:rPr lang="sr-Latn-CS" sz="2800" dirty="0" smtClean="0"/>
              <a:t> </a:t>
            </a:r>
            <a:r>
              <a:rPr lang="x-none" sz="2800" dirty="0" smtClean="0"/>
              <a:t>инфекције</a:t>
            </a:r>
            <a:r>
              <a:rPr lang="sr-Latn-CS" sz="2800" dirty="0" smtClean="0"/>
              <a:t> </a:t>
            </a:r>
            <a:r>
              <a:rPr lang="x-none" sz="2800" dirty="0" smtClean="0"/>
              <a:t>и</a:t>
            </a:r>
            <a:r>
              <a:rPr lang="sr-Latn-CS" sz="2800" dirty="0" smtClean="0"/>
              <a:t> </a:t>
            </a:r>
            <a:r>
              <a:rPr lang="x-none" sz="2800" dirty="0" smtClean="0"/>
              <a:t>адекватан</a:t>
            </a:r>
            <a:r>
              <a:rPr lang="sr-Latn-CS" sz="2800" dirty="0" smtClean="0"/>
              <a:t> </a:t>
            </a:r>
            <a:r>
              <a:rPr lang="x-none" sz="2800" dirty="0" smtClean="0"/>
              <a:t>третман</a:t>
            </a:r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800" dirty="0"/>
              <a:t>Т</a:t>
            </a:r>
            <a:r>
              <a:rPr lang="x-none" sz="2800" dirty="0" smtClean="0"/>
              <a:t>ретман</a:t>
            </a:r>
            <a:r>
              <a:rPr lang="sr-Latn-CS" sz="2800" dirty="0" smtClean="0"/>
              <a:t> </a:t>
            </a:r>
            <a:r>
              <a:rPr lang="x-none" sz="2800" dirty="0" smtClean="0"/>
              <a:t>повишене</a:t>
            </a:r>
            <a:r>
              <a:rPr lang="sr-Latn-CS" sz="2800" dirty="0" smtClean="0"/>
              <a:t> </a:t>
            </a:r>
            <a:r>
              <a:rPr lang="x-none" sz="2800" dirty="0" smtClean="0"/>
              <a:t>телесне</a:t>
            </a:r>
            <a:r>
              <a:rPr lang="sr-Latn-CS" sz="2800" dirty="0" smtClean="0"/>
              <a:t> </a:t>
            </a:r>
            <a:r>
              <a:rPr lang="x-none" sz="2800" dirty="0" smtClean="0"/>
              <a:t>температуре</a:t>
            </a:r>
            <a:r>
              <a:rPr lang="sr-Cyrl-RS" sz="2800" dirty="0"/>
              <a:t> </a:t>
            </a:r>
            <a:r>
              <a:rPr lang="sr-Cyrl-RS" sz="2800" dirty="0" smtClean="0"/>
              <a:t> </a:t>
            </a:r>
            <a:r>
              <a:rPr lang="sr-Latn-CS" sz="2800" dirty="0" smtClean="0"/>
              <a:t>&gt;37.5 ° </a:t>
            </a:r>
            <a:r>
              <a:rPr lang="x-none" sz="2800" dirty="0" smtClean="0"/>
              <a:t>парацетамолом</a:t>
            </a:r>
            <a:r>
              <a:rPr lang="sr-Latn-CS" sz="2800" dirty="0" smtClean="0"/>
              <a:t> </a:t>
            </a:r>
            <a:r>
              <a:rPr lang="x-none" sz="2800" dirty="0" smtClean="0"/>
              <a:t>је</a:t>
            </a:r>
            <a:r>
              <a:rPr lang="sr-Latn-CS" sz="2800" dirty="0" smtClean="0"/>
              <a:t> </a:t>
            </a:r>
            <a:r>
              <a:rPr lang="x-none" sz="2800" dirty="0" smtClean="0"/>
              <a:t>уобичајена</a:t>
            </a:r>
            <a:r>
              <a:rPr lang="sr-Latn-CS" sz="2800" dirty="0" smtClean="0"/>
              <a:t> </a:t>
            </a:r>
            <a:r>
              <a:rPr lang="x-none" sz="2800" dirty="0" smtClean="0"/>
              <a:t>клиничка</a:t>
            </a:r>
            <a:r>
              <a:rPr lang="sr-Latn-CS" sz="2800" dirty="0" smtClean="0"/>
              <a:t> </a:t>
            </a:r>
            <a:r>
              <a:rPr lang="x-none" sz="2800" dirty="0" smtClean="0"/>
              <a:t>пракса</a:t>
            </a:r>
            <a:r>
              <a:rPr lang="sr-Latn-CS" sz="2800" dirty="0" smtClean="0"/>
              <a:t> </a:t>
            </a:r>
            <a:endParaRPr lang="sr-Cyrl-RS" sz="2800" dirty="0" smtClean="0"/>
          </a:p>
          <a:p>
            <a:pPr marL="0" indent="0" fontAlgn="auto">
              <a:spcAft>
                <a:spcPts val="0"/>
              </a:spcAft>
              <a:buClr>
                <a:srgbClr val="00B050"/>
              </a:buClr>
              <a:buFont typeface="Arial" panose="020B0604020202020204" pitchFamily="34" charset="0"/>
              <a:buNone/>
              <a:defRPr/>
            </a:pPr>
            <a:endParaRPr lang="en-US" sz="2800" dirty="0" smtClean="0"/>
          </a:p>
          <a:p>
            <a:pPr marL="0" indent="0" fontAlgn="auto">
              <a:spcAft>
                <a:spcPts val="0"/>
              </a:spcAft>
              <a:buClr>
                <a:srgbClr val="00B050"/>
              </a:buClr>
              <a:buFont typeface="Arial" panose="020B0604020202020204" pitchFamily="34" charset="0"/>
              <a:buNone/>
              <a:defRPr/>
            </a:pPr>
            <a:r>
              <a:rPr lang="sr-Cyrl-RS" sz="2800" b="1" dirty="0" smtClean="0"/>
              <a:t>  </a:t>
            </a:r>
            <a:r>
              <a:rPr lang="x-none" sz="2800" b="1" dirty="0" smtClean="0"/>
              <a:t>Посебне</a:t>
            </a:r>
            <a:r>
              <a:rPr lang="sr-Latn-CS" sz="2800" b="1" dirty="0" smtClean="0"/>
              <a:t> </a:t>
            </a:r>
            <a:r>
              <a:rPr lang="x-none" sz="2800" b="1" dirty="0" smtClean="0"/>
              <a:t>напомене</a:t>
            </a:r>
            <a:r>
              <a:rPr lang="sr-Latn-CS" sz="2800" b="1" dirty="0" smtClean="0"/>
              <a:t>:</a:t>
            </a:r>
            <a:endParaRPr lang="en-US" sz="2800" dirty="0" smtClean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x-none" sz="2800" dirty="0" smtClean="0"/>
              <a:t>Телесна</a:t>
            </a:r>
            <a:r>
              <a:rPr lang="sr-Latn-CS" sz="2800" dirty="0" smtClean="0"/>
              <a:t> </a:t>
            </a:r>
            <a:r>
              <a:rPr lang="x-none" sz="2800" dirty="0" smtClean="0"/>
              <a:t>температура</a:t>
            </a:r>
            <a:r>
              <a:rPr lang="sr-Latn-CS" sz="2800" dirty="0" smtClean="0"/>
              <a:t> </a:t>
            </a:r>
            <a:r>
              <a:rPr lang="x-none" sz="2800" dirty="0" smtClean="0"/>
              <a:t>мора</a:t>
            </a:r>
            <a:r>
              <a:rPr lang="sr-Latn-CS" sz="2800" dirty="0" smtClean="0"/>
              <a:t> </a:t>
            </a:r>
            <a:r>
              <a:rPr lang="x-none" sz="2800" dirty="0" smtClean="0"/>
              <a:t>бити</a:t>
            </a:r>
            <a:r>
              <a:rPr lang="sr-Latn-CS" sz="2800" dirty="0" smtClean="0"/>
              <a:t> </a:t>
            </a:r>
            <a:r>
              <a:rPr lang="x-none" sz="2800" dirty="0" smtClean="0"/>
              <a:t>праћена</a:t>
            </a:r>
            <a:r>
              <a:rPr lang="sr-Latn-CS" sz="2800" dirty="0" smtClean="0"/>
              <a:t> </a:t>
            </a:r>
            <a:r>
              <a:rPr lang="x-none" sz="2800" dirty="0" smtClean="0"/>
              <a:t>на</a:t>
            </a:r>
            <a:r>
              <a:rPr lang="sr-Latn-CS" sz="2800" dirty="0" smtClean="0"/>
              <a:t> </a:t>
            </a:r>
            <a:r>
              <a:rPr lang="x-none" sz="2800" dirty="0" smtClean="0"/>
              <a:t>сат</a:t>
            </a:r>
            <a:r>
              <a:rPr lang="sr-Latn-CS" sz="2800" dirty="0" smtClean="0"/>
              <a:t> </a:t>
            </a:r>
            <a:r>
              <a:rPr lang="x-none" sz="2800" dirty="0" smtClean="0"/>
              <a:t>времена</a:t>
            </a:r>
            <a:r>
              <a:rPr lang="sr-Latn-CS" sz="2800" dirty="0" smtClean="0"/>
              <a:t> </a:t>
            </a:r>
            <a:r>
              <a:rPr lang="x-none" sz="2800" dirty="0" smtClean="0"/>
              <a:t>унутар</a:t>
            </a:r>
            <a:r>
              <a:rPr lang="sr-Latn-CS" sz="2800" dirty="0" smtClean="0"/>
              <a:t> 48 </a:t>
            </a:r>
            <a:r>
              <a:rPr lang="x-none" sz="2800" dirty="0" smtClean="0"/>
              <a:t>сати</a:t>
            </a:r>
            <a:r>
              <a:rPr lang="sr-Latn-CS" sz="2800" dirty="0" smtClean="0"/>
              <a:t>, </a:t>
            </a:r>
            <a:r>
              <a:rPr lang="x-none" sz="2800" dirty="0" smtClean="0"/>
              <a:t>потом</a:t>
            </a:r>
            <a:r>
              <a:rPr lang="sr-Latn-CS" sz="2800" dirty="0" smtClean="0"/>
              <a:t> </a:t>
            </a:r>
            <a:r>
              <a:rPr lang="x-none" sz="2800" dirty="0" smtClean="0"/>
              <a:t>сходно</a:t>
            </a:r>
            <a:r>
              <a:rPr lang="sr-Latn-CS" sz="2800" dirty="0" smtClean="0"/>
              <a:t> </a:t>
            </a:r>
            <a:r>
              <a:rPr lang="x-none" sz="2800" dirty="0" smtClean="0"/>
              <a:t>постојећој</a:t>
            </a:r>
            <a:r>
              <a:rPr lang="sr-Latn-CS" sz="2800" dirty="0" smtClean="0"/>
              <a:t>  </a:t>
            </a:r>
            <a:r>
              <a:rPr lang="x-none" sz="2800" dirty="0" smtClean="0"/>
              <a:t>рутини</a:t>
            </a:r>
            <a:r>
              <a:rPr lang="sr-Latn-CS" sz="2800" dirty="0" smtClean="0"/>
              <a:t> </a:t>
            </a:r>
            <a:r>
              <a:rPr lang="x-none" sz="2800" dirty="0" smtClean="0"/>
              <a:t>у</a:t>
            </a:r>
            <a:r>
              <a:rPr lang="sr-Latn-CS" sz="2800" dirty="0" smtClean="0"/>
              <a:t> </a:t>
            </a:r>
            <a:r>
              <a:rPr lang="x-none" sz="2800" dirty="0" smtClean="0"/>
              <a:t>ЈМУ</a:t>
            </a:r>
            <a:endParaRPr lang="en-US" sz="2800" dirty="0" smtClean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x-none" sz="2800" dirty="0" smtClean="0"/>
              <a:t>Уколико</a:t>
            </a:r>
            <a:r>
              <a:rPr lang="sr-Latn-CS" sz="2800" dirty="0" smtClean="0"/>
              <a:t> </a:t>
            </a:r>
            <a:r>
              <a:rPr lang="x-none" sz="2800" dirty="0" smtClean="0"/>
              <a:t>је</a:t>
            </a:r>
            <a:r>
              <a:rPr lang="sr-Latn-CS" sz="2800" dirty="0" smtClean="0"/>
              <a:t> </a:t>
            </a:r>
            <a:r>
              <a:rPr lang="x-none" sz="2800" dirty="0" smtClean="0"/>
              <a:t>температура</a:t>
            </a:r>
            <a:r>
              <a:rPr lang="sr-Latn-CS" sz="2800" dirty="0" smtClean="0"/>
              <a:t> </a:t>
            </a:r>
            <a:r>
              <a:rPr lang="x-none" sz="2800" dirty="0" smtClean="0"/>
              <a:t>виша</a:t>
            </a:r>
            <a:r>
              <a:rPr lang="sr-Latn-CS" sz="2800" dirty="0" smtClean="0"/>
              <a:t> </a:t>
            </a:r>
            <a:r>
              <a:rPr lang="x-none" sz="2800" dirty="0" smtClean="0"/>
              <a:t>од</a:t>
            </a:r>
            <a:r>
              <a:rPr lang="sr-Latn-CS" sz="2800" dirty="0" smtClean="0"/>
              <a:t> 37.5° </a:t>
            </a:r>
            <a:r>
              <a:rPr lang="x-none" sz="2800" dirty="0" smtClean="0"/>
              <a:t>уз</a:t>
            </a:r>
            <a:r>
              <a:rPr lang="sr-Latn-CS" sz="2800" dirty="0" smtClean="0"/>
              <a:t> </a:t>
            </a:r>
            <a:r>
              <a:rPr lang="x-none" sz="2800" dirty="0" smtClean="0"/>
              <a:t>повишену</a:t>
            </a:r>
            <a:r>
              <a:rPr lang="sr-Latn-CS" sz="2800" dirty="0" smtClean="0"/>
              <a:t> </a:t>
            </a:r>
            <a:r>
              <a:rPr lang="x-none" sz="2800" dirty="0" smtClean="0"/>
              <a:t>срчану</a:t>
            </a:r>
            <a:r>
              <a:rPr lang="sr-Latn-CS" sz="2800" dirty="0" smtClean="0"/>
              <a:t> </a:t>
            </a:r>
            <a:r>
              <a:rPr lang="x-none" sz="2800" dirty="0" smtClean="0"/>
              <a:t> ф</a:t>
            </a:r>
            <a:r>
              <a:rPr lang="sr-Latn-CS" sz="2800" dirty="0" smtClean="0"/>
              <a:t> </a:t>
            </a:r>
            <a:r>
              <a:rPr lang="x-none" sz="2800" dirty="0" smtClean="0"/>
              <a:t>на</a:t>
            </a:r>
            <a:r>
              <a:rPr lang="sr-Latn-CS" sz="2800" dirty="0" smtClean="0"/>
              <a:t> </a:t>
            </a:r>
            <a:r>
              <a:rPr lang="x-none" sz="2800" dirty="0" smtClean="0"/>
              <a:t>монитору</a:t>
            </a:r>
            <a:r>
              <a:rPr lang="sr-Cyrl-RS" sz="2800" dirty="0" smtClean="0"/>
              <a:t> </a:t>
            </a:r>
            <a:r>
              <a:rPr lang="x-none" sz="2800" dirty="0" smtClean="0"/>
              <a:t>иницирати</a:t>
            </a:r>
            <a:r>
              <a:rPr lang="sr-Latn-CS" sz="2800" dirty="0" smtClean="0"/>
              <a:t> </a:t>
            </a:r>
            <a:r>
              <a:rPr lang="x-none" sz="2800" dirty="0" smtClean="0"/>
              <a:t>поступке</a:t>
            </a:r>
            <a:r>
              <a:rPr lang="sr-Latn-CS" sz="2800" dirty="0" smtClean="0"/>
              <a:t> </a:t>
            </a:r>
            <a:r>
              <a:rPr lang="x-none" sz="2800" dirty="0" smtClean="0"/>
              <a:t>за</a:t>
            </a:r>
            <a:r>
              <a:rPr lang="sr-Latn-CS" sz="2800" dirty="0" smtClean="0"/>
              <a:t> </a:t>
            </a:r>
            <a:r>
              <a:rPr lang="x-none" sz="2800" dirty="0" smtClean="0"/>
              <a:t>снижење</a:t>
            </a:r>
            <a:r>
              <a:rPr lang="sr-Latn-CS" sz="2800" dirty="0" smtClean="0"/>
              <a:t> </a:t>
            </a:r>
            <a:r>
              <a:rPr lang="x-none" sz="2800" dirty="0" smtClean="0"/>
              <a:t>температуре</a:t>
            </a:r>
            <a:r>
              <a:rPr lang="sr-Latn-CS" sz="2800" dirty="0" smtClean="0"/>
              <a:t> (</a:t>
            </a:r>
            <a:r>
              <a:rPr lang="x-none" sz="2800" dirty="0" smtClean="0"/>
              <a:t>антипиретици</a:t>
            </a:r>
            <a:r>
              <a:rPr lang="sr-Latn-CS" sz="2800" dirty="0" smtClean="0"/>
              <a:t>, </a:t>
            </a:r>
            <a:r>
              <a:rPr lang="x-none" sz="2800" dirty="0" smtClean="0"/>
              <a:t>фрикције</a:t>
            </a:r>
            <a:r>
              <a:rPr lang="sr-Latn-CS" sz="2800" dirty="0" smtClean="0"/>
              <a:t>)</a:t>
            </a:r>
            <a:endParaRPr lang="x-none" sz="2800" dirty="0" smtClean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800" dirty="0"/>
              <a:t>И</a:t>
            </a:r>
            <a:r>
              <a:rPr lang="x-none" sz="2800" dirty="0" smtClean="0"/>
              <a:t>спитати</a:t>
            </a:r>
            <a:r>
              <a:rPr lang="sr-Latn-CS" sz="2800" dirty="0" smtClean="0"/>
              <a:t> </a:t>
            </a:r>
            <a:r>
              <a:rPr lang="x-none" sz="2800" dirty="0" smtClean="0"/>
              <a:t>могуће</a:t>
            </a:r>
            <a:r>
              <a:rPr lang="sr-Latn-CS" sz="2800" dirty="0" smtClean="0"/>
              <a:t> </a:t>
            </a:r>
            <a:r>
              <a:rPr lang="x-none" sz="2800" dirty="0" smtClean="0"/>
              <a:t>узроке</a:t>
            </a:r>
            <a:r>
              <a:rPr lang="sr-Latn-CS" sz="2800" dirty="0" smtClean="0"/>
              <a:t> </a:t>
            </a:r>
            <a:r>
              <a:rPr lang="x-none" sz="2800" dirty="0" smtClean="0"/>
              <a:t>инфекција</a:t>
            </a:r>
            <a:r>
              <a:rPr lang="sr-Latn-CS" sz="2800" dirty="0" smtClean="0"/>
              <a:t> </a:t>
            </a:r>
            <a:r>
              <a:rPr lang="x-none" sz="2800" dirty="0" smtClean="0"/>
              <a:t>(пнеумони</a:t>
            </a:r>
            <a:r>
              <a:rPr lang="sr-Cyrl-RS" sz="2800" dirty="0" smtClean="0"/>
              <a:t>ј</a:t>
            </a:r>
            <a:r>
              <a:rPr lang="x-none" sz="2800" dirty="0" smtClean="0"/>
              <a:t>а</a:t>
            </a:r>
            <a:r>
              <a:rPr lang="sr-Latn-CS" sz="2800" dirty="0" smtClean="0"/>
              <a:t> </a:t>
            </a:r>
            <a:r>
              <a:rPr lang="x-none" sz="2800" dirty="0" smtClean="0"/>
              <a:t>или</a:t>
            </a:r>
            <a:r>
              <a:rPr lang="sr-Latn-CS" sz="2800" dirty="0" smtClean="0"/>
              <a:t> </a:t>
            </a:r>
            <a:r>
              <a:rPr lang="x-none" sz="2800" dirty="0" smtClean="0"/>
              <a:t>инфекција</a:t>
            </a:r>
            <a:r>
              <a:rPr lang="sr-Latn-CS" sz="2800" dirty="0" smtClean="0"/>
              <a:t> </a:t>
            </a:r>
            <a:r>
              <a:rPr lang="x-none" sz="2800" dirty="0" smtClean="0"/>
              <a:t>уринарног</a:t>
            </a:r>
            <a:r>
              <a:rPr lang="sr-Latn-CS" sz="2800" dirty="0" smtClean="0"/>
              <a:t> </a:t>
            </a:r>
            <a:r>
              <a:rPr lang="x-none" sz="2800" dirty="0" smtClean="0"/>
              <a:t>тракта)</a:t>
            </a:r>
            <a:endParaRPr lang="en-US" sz="2800" dirty="0" smtClean="0"/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90538" y="0"/>
            <a:ext cx="7886700" cy="1325563"/>
          </a:xfrm>
        </p:spPr>
        <p:txBody>
          <a:bodyPr/>
          <a:lstStyle/>
          <a:p>
            <a:r>
              <a:rPr lang="sr-Cyrl-CS" altLang="en-US" sz="4800" smtClean="0">
                <a:latin typeface="Comic Sans MS" panose="030F0702030302020204" pitchFamily="66" charset="0"/>
              </a:rPr>
              <a:t>Мождани</a:t>
            </a:r>
            <a:r>
              <a:rPr lang="sr-Latn-CS" altLang="en-US" sz="4800" smtClean="0">
                <a:latin typeface="Comic Sans MS" panose="030F0702030302020204" pitchFamily="66" charset="0"/>
              </a:rPr>
              <a:t> </a:t>
            </a:r>
            <a:r>
              <a:rPr lang="sr-Cyrl-CS" altLang="en-US" sz="4800" smtClean="0">
                <a:latin typeface="Comic Sans MS" panose="030F0702030302020204" pitchFamily="66" charset="0"/>
              </a:rPr>
              <a:t>удар</a:t>
            </a:r>
            <a:endParaRPr lang="en-US" altLang="en-US" sz="4800" smtClean="0">
              <a:latin typeface="Comic Sans MS" panose="030F0702030302020204" pitchFamily="66" charset="0"/>
            </a:endParaRP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369888" y="1325563"/>
            <a:ext cx="8007350" cy="4941887"/>
          </a:xfrm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buFontTx/>
              <a:buChar char="-"/>
            </a:pPr>
            <a:r>
              <a:rPr lang="sr-Cyrl-CS" altLang="en-US" sz="2800" smtClean="0"/>
              <a:t>Нагли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престанак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циркулације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у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мозгу</a:t>
            </a:r>
            <a:endParaRPr lang="sr-Latn-CS" altLang="en-US" sz="2800" smtClean="0"/>
          </a:p>
          <a:p>
            <a:pPr>
              <a:buFontTx/>
              <a:buChar char="-"/>
            </a:pPr>
            <a:endParaRPr lang="sr-Latn-CS" altLang="en-US" sz="2800" smtClean="0"/>
          </a:p>
          <a:p>
            <a:pPr>
              <a:buFontTx/>
              <a:buChar char="-"/>
            </a:pPr>
            <a:r>
              <a:rPr lang="sr-Cyrl-CS" altLang="en-US" sz="2800" b="1" smtClean="0">
                <a:solidFill>
                  <a:srgbClr val="C00000"/>
                </a:solidFill>
              </a:rPr>
              <a:t>Исхемични</a:t>
            </a:r>
            <a:r>
              <a:rPr lang="sr-Latn-CS" altLang="en-US" sz="2800" b="1" smtClean="0">
                <a:solidFill>
                  <a:srgbClr val="C00000"/>
                </a:solidFill>
              </a:rPr>
              <a:t> </a:t>
            </a:r>
            <a:r>
              <a:rPr lang="sr-Cyrl-CS" altLang="en-US" sz="2800" b="1" smtClean="0">
                <a:solidFill>
                  <a:srgbClr val="C00000"/>
                </a:solidFill>
              </a:rPr>
              <a:t>МУ</a:t>
            </a:r>
            <a:r>
              <a:rPr lang="sr-Latn-CS" altLang="en-US" sz="2800" b="1" smtClean="0">
                <a:solidFill>
                  <a:srgbClr val="C00000"/>
                </a:solidFill>
              </a:rPr>
              <a:t> </a:t>
            </a:r>
            <a:r>
              <a:rPr lang="sr-Cyrl-RS" altLang="en-US" sz="2800" smtClean="0"/>
              <a:t>(</a:t>
            </a:r>
            <a:r>
              <a:rPr lang="sr-Latn-CS" altLang="en-US" sz="2800" smtClean="0"/>
              <a:t>8</a:t>
            </a:r>
            <a:r>
              <a:rPr lang="sr-Cyrl-RS" altLang="en-US" sz="2800" smtClean="0"/>
              <a:t>0-85</a:t>
            </a:r>
            <a:r>
              <a:rPr lang="sr-Latn-CS" altLang="en-US" sz="2800" smtClean="0"/>
              <a:t>%</a:t>
            </a:r>
            <a:r>
              <a:rPr lang="sr-Cyrl-RS" altLang="en-US" sz="2800" smtClean="0"/>
              <a:t>)</a:t>
            </a:r>
            <a:r>
              <a:rPr lang="sr-Latn-CS" altLang="en-US" sz="2800" smtClean="0"/>
              <a:t> </a:t>
            </a:r>
          </a:p>
          <a:p>
            <a:pPr>
              <a:buFontTx/>
              <a:buNone/>
            </a:pPr>
            <a:r>
              <a:rPr lang="sr-Latn-CS" altLang="en-US" sz="2800" smtClean="0"/>
              <a:t>      - </a:t>
            </a:r>
            <a:r>
              <a:rPr lang="sr-Cyrl-CS" altLang="en-US" sz="2800" smtClean="0"/>
              <a:t>тромбоза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артерија</a:t>
            </a:r>
            <a:r>
              <a:rPr lang="sr-Latn-CS" altLang="en-US" sz="2800" smtClean="0"/>
              <a:t> 20%</a:t>
            </a:r>
          </a:p>
          <a:p>
            <a:pPr>
              <a:buFontTx/>
              <a:buNone/>
            </a:pPr>
            <a:r>
              <a:rPr lang="sr-Latn-CS" altLang="en-US" sz="2800" smtClean="0"/>
              <a:t>      - </a:t>
            </a:r>
            <a:r>
              <a:rPr lang="sr-Cyrl-CS" altLang="en-US" sz="2800" smtClean="0"/>
              <a:t>емболија</a:t>
            </a:r>
            <a:r>
              <a:rPr lang="sr-Latn-CS" altLang="en-US" sz="2800" smtClean="0"/>
              <a:t> 25%</a:t>
            </a:r>
          </a:p>
          <a:p>
            <a:pPr>
              <a:buFontTx/>
              <a:buNone/>
            </a:pPr>
            <a:r>
              <a:rPr lang="sr-Latn-CS" altLang="en-US" sz="2800" smtClean="0"/>
              <a:t>      - </a:t>
            </a:r>
            <a:r>
              <a:rPr lang="sr-Cyrl-CS" altLang="en-US" sz="2800" smtClean="0"/>
              <a:t>болест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малих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крвних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судова</a:t>
            </a:r>
            <a:r>
              <a:rPr lang="sr-Latn-CS" altLang="en-US" sz="2800" smtClean="0"/>
              <a:t> 25%</a:t>
            </a:r>
          </a:p>
          <a:p>
            <a:pPr>
              <a:buFontTx/>
              <a:buNone/>
            </a:pPr>
            <a:r>
              <a:rPr lang="sr-Latn-CS" altLang="en-US" sz="2800" smtClean="0"/>
              <a:t>      - </a:t>
            </a:r>
            <a:r>
              <a:rPr lang="sr-Cyrl-CS" altLang="en-US" sz="2800" smtClean="0"/>
              <a:t>криптогени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узроци</a:t>
            </a:r>
            <a:r>
              <a:rPr lang="sr-Latn-CS" altLang="en-US" sz="2800" smtClean="0"/>
              <a:t> 30%</a:t>
            </a:r>
          </a:p>
          <a:p>
            <a:pPr>
              <a:buFontTx/>
              <a:buChar char="-"/>
            </a:pPr>
            <a:endParaRPr lang="sr-Latn-CS" altLang="en-US" sz="2800" smtClean="0"/>
          </a:p>
          <a:p>
            <a:pPr>
              <a:buFontTx/>
              <a:buChar char="-"/>
            </a:pPr>
            <a:r>
              <a:rPr lang="sr-Cyrl-CS" altLang="en-US" sz="2800" b="1" smtClean="0">
                <a:solidFill>
                  <a:srgbClr val="C00000"/>
                </a:solidFill>
              </a:rPr>
              <a:t>Хеморагични</a:t>
            </a:r>
            <a:r>
              <a:rPr lang="sr-Latn-CS" altLang="en-US" sz="2800" b="1" smtClean="0">
                <a:solidFill>
                  <a:srgbClr val="C00000"/>
                </a:solidFill>
              </a:rPr>
              <a:t> </a:t>
            </a:r>
            <a:r>
              <a:rPr lang="sr-Cyrl-CS" altLang="en-US" sz="2800" b="1" smtClean="0">
                <a:solidFill>
                  <a:srgbClr val="C00000"/>
                </a:solidFill>
              </a:rPr>
              <a:t>МУ</a:t>
            </a:r>
            <a:r>
              <a:rPr lang="sr-Latn-CS" altLang="en-US" sz="2800" b="1" smtClean="0">
                <a:solidFill>
                  <a:srgbClr val="C00000"/>
                </a:solidFill>
              </a:rPr>
              <a:t> </a:t>
            </a:r>
            <a:r>
              <a:rPr lang="sr-Cyrl-RS" altLang="en-US" sz="2800" smtClean="0"/>
              <a:t>(</a:t>
            </a:r>
            <a:r>
              <a:rPr lang="sr-Latn-CS" altLang="en-US" sz="2800" smtClean="0"/>
              <a:t>1</a:t>
            </a:r>
            <a:r>
              <a:rPr lang="sr-Cyrl-RS" altLang="en-US" sz="2800" smtClean="0"/>
              <a:t>5</a:t>
            </a:r>
            <a:r>
              <a:rPr lang="sr-Latn-CS" altLang="en-US" sz="2800" smtClean="0"/>
              <a:t>%</a:t>
            </a:r>
            <a:r>
              <a:rPr lang="sr-Cyrl-RS" altLang="en-US" sz="2800" smtClean="0"/>
              <a:t>)</a:t>
            </a:r>
            <a:r>
              <a:rPr lang="sr-Latn-CS" altLang="en-US" sz="2800" smtClean="0"/>
              <a:t> </a:t>
            </a:r>
            <a:endParaRPr lang="sr-Cyrl-CS" altLang="en-US" sz="2800" smtClean="0"/>
          </a:p>
          <a:p>
            <a:pPr>
              <a:buFont typeface="Wingdings" panose="05000000000000000000" pitchFamily="2" charset="2"/>
              <a:buNone/>
            </a:pPr>
            <a:r>
              <a:rPr lang="sr-Cyrl-CS" altLang="en-US" sz="2800" smtClean="0"/>
              <a:t>      - </a:t>
            </a:r>
            <a:r>
              <a:rPr lang="sr-Cyrl-CS" altLang="en-US" sz="2800" b="1" smtClean="0"/>
              <a:t>Субарахноидална хеморагија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CS" altLang="en-US" sz="2800" smtClean="0"/>
              <a:t>      - </a:t>
            </a:r>
            <a:r>
              <a:rPr lang="sr-Cyrl-CS" altLang="en-US" sz="2800" b="1" smtClean="0"/>
              <a:t>Интрацеребрална хеморагија</a:t>
            </a:r>
            <a:endParaRPr lang="en-US" altLang="en-US" sz="2800" b="1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850" y="2181225"/>
            <a:ext cx="2438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8763" y="188913"/>
            <a:ext cx="9144000" cy="14319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4000" dirty="0" smtClean="0">
                <a:solidFill>
                  <a:srgbClr val="C00000"/>
                </a:solidFill>
                <a:latin typeface="Comic Sans MS" pitchFamily="66" charset="0"/>
              </a:rPr>
              <a:t>3. </a:t>
            </a:r>
            <a:r>
              <a:rPr lang="sr-Cyrl-CS" sz="4000" dirty="0" smtClean="0">
                <a:solidFill>
                  <a:srgbClr val="C00000"/>
                </a:solidFill>
                <a:latin typeface="Comic Sans MS" pitchFamily="66" charset="0"/>
              </a:rPr>
              <a:t>Примена</a:t>
            </a:r>
            <a:r>
              <a:rPr lang="sr-Latn-CS" sz="40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CS" sz="4000" dirty="0" smtClean="0">
                <a:solidFill>
                  <a:srgbClr val="C00000"/>
                </a:solidFill>
                <a:latin typeface="Comic Sans MS" pitchFamily="66" charset="0"/>
              </a:rPr>
              <a:t>лекова</a:t>
            </a:r>
            <a:r>
              <a:rPr lang="sr-Latn-CS" sz="40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CS" sz="4000" dirty="0" smtClean="0">
                <a:solidFill>
                  <a:srgbClr val="C00000"/>
                </a:solidFill>
                <a:latin typeface="Comic Sans MS" pitchFamily="66" charset="0"/>
              </a:rPr>
              <a:t>и</a:t>
            </a:r>
            <a:r>
              <a:rPr lang="sr-Latn-CS" sz="40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CS" sz="4000" dirty="0" smtClean="0">
                <a:solidFill>
                  <a:srgbClr val="C00000"/>
                </a:solidFill>
                <a:latin typeface="Comic Sans MS" pitchFamily="66" charset="0"/>
              </a:rPr>
              <a:t>поступака</a:t>
            </a:r>
            <a:r>
              <a:rPr lang="sr-Latn-CS" sz="40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CS" sz="4000" dirty="0" smtClean="0">
                <a:solidFill>
                  <a:srgbClr val="C00000"/>
                </a:solidFill>
                <a:latin typeface="Comic Sans MS" pitchFamily="66" charset="0"/>
              </a:rPr>
              <a:t>за</a:t>
            </a:r>
            <a:r>
              <a:rPr lang="sr-Latn-CS" sz="40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RS" sz="4000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sr-Cyrl-RS" sz="40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sr-Cyrl-RS" sz="40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RS" sz="4000" dirty="0" smtClean="0">
                <a:solidFill>
                  <a:srgbClr val="C00000"/>
                </a:solidFill>
                <a:latin typeface="Comic Sans MS" pitchFamily="66" charset="0"/>
              </a:rPr>
              <a:t>   </a:t>
            </a:r>
            <a:r>
              <a:rPr lang="sr-Cyrl-CS" sz="4000" dirty="0" smtClean="0">
                <a:solidFill>
                  <a:srgbClr val="C00000"/>
                </a:solidFill>
                <a:latin typeface="Comic Sans MS" pitchFamily="66" charset="0"/>
              </a:rPr>
              <a:t>спречавање</a:t>
            </a:r>
            <a:r>
              <a:rPr lang="sr-Latn-CS" sz="40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CS" sz="4000" dirty="0" smtClean="0">
                <a:solidFill>
                  <a:srgbClr val="C00000"/>
                </a:solidFill>
                <a:latin typeface="Comic Sans MS" pitchFamily="66" charset="0"/>
              </a:rPr>
              <a:t>и</a:t>
            </a:r>
            <a:r>
              <a:rPr lang="sr-Latn-CS" sz="40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CS" sz="4000" dirty="0" smtClean="0">
                <a:solidFill>
                  <a:srgbClr val="C00000"/>
                </a:solidFill>
                <a:latin typeface="Comic Sans MS" pitchFamily="66" charset="0"/>
              </a:rPr>
              <a:t>лечење</a:t>
            </a:r>
            <a:r>
              <a:rPr lang="sr-Latn-CS" sz="40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CS" sz="4000" dirty="0" smtClean="0">
                <a:solidFill>
                  <a:srgbClr val="C00000"/>
                </a:solidFill>
                <a:latin typeface="Comic Sans MS" pitchFamily="66" charset="0"/>
              </a:rPr>
              <a:t>системских</a:t>
            </a:r>
            <a:r>
              <a:rPr lang="sr-Latn-CS" sz="40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RS" sz="4000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sr-Cyrl-RS" sz="4000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sr-Cyrl-RS" sz="40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RS" sz="4000" dirty="0" smtClean="0">
                <a:solidFill>
                  <a:srgbClr val="C00000"/>
                </a:solidFill>
                <a:latin typeface="Comic Sans MS" pitchFamily="66" charset="0"/>
              </a:rPr>
              <a:t>   </a:t>
            </a:r>
            <a:r>
              <a:rPr lang="sr-Cyrl-CS" sz="4000" dirty="0" smtClean="0">
                <a:solidFill>
                  <a:srgbClr val="C00000"/>
                </a:solidFill>
                <a:latin typeface="Comic Sans MS" pitchFamily="66" charset="0"/>
              </a:rPr>
              <a:t>компликација</a:t>
            </a:r>
            <a:r>
              <a:rPr lang="sr-Latn-CS" sz="40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sr-Cyrl-CS" sz="4000" dirty="0" smtClean="0">
                <a:solidFill>
                  <a:srgbClr val="C00000"/>
                </a:solidFill>
                <a:latin typeface="Comic Sans MS" pitchFamily="66" charset="0"/>
              </a:rPr>
              <a:t>болести</a:t>
            </a:r>
            <a:endParaRPr lang="en-US" sz="4000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451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827088" y="2205038"/>
            <a:ext cx="8007350" cy="41910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sr-Cyrl-CS" altLang="en-US" sz="2600" smtClean="0"/>
              <a:t>Дубоке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венске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тромбозе</a:t>
            </a:r>
            <a:endParaRPr lang="sr-Latn-CS" altLang="en-US" sz="2600" smtClean="0"/>
          </a:p>
          <a:p>
            <a:pPr>
              <a:lnSpc>
                <a:spcPct val="80000"/>
              </a:lnSpc>
            </a:pPr>
            <a:r>
              <a:rPr lang="sr-Cyrl-CS" altLang="en-US" sz="2600" smtClean="0"/>
              <a:t>Плућна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емболија</a:t>
            </a:r>
            <a:endParaRPr lang="sr-Latn-CS" altLang="en-US" sz="2600" smtClean="0"/>
          </a:p>
          <a:p>
            <a:pPr>
              <a:lnSpc>
                <a:spcPct val="80000"/>
              </a:lnSpc>
            </a:pPr>
            <a:r>
              <a:rPr lang="sr-Cyrl-CS" altLang="en-US" sz="2600" smtClean="0"/>
              <a:t>Хипостатска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аспирациона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пнеумонија</a:t>
            </a:r>
            <a:endParaRPr lang="sr-Latn-CS" altLang="en-US" sz="2600" smtClean="0"/>
          </a:p>
          <a:p>
            <a:pPr>
              <a:lnSpc>
                <a:spcPct val="80000"/>
              </a:lnSpc>
            </a:pPr>
            <a:r>
              <a:rPr lang="sr-Cyrl-CS" altLang="en-US" sz="2600" smtClean="0"/>
              <a:t>Тромбофлебити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месту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венепункције</a:t>
            </a:r>
            <a:endParaRPr lang="sr-Latn-CS" altLang="en-US" sz="2600" smtClean="0"/>
          </a:p>
          <a:p>
            <a:pPr>
              <a:lnSpc>
                <a:spcPct val="80000"/>
              </a:lnSpc>
            </a:pPr>
            <a:r>
              <a:rPr lang="sr-Cyrl-CS" altLang="en-US" sz="2600" smtClean="0"/>
              <a:t>Срчане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аритмије</a:t>
            </a:r>
            <a:endParaRPr lang="sr-Latn-CS" altLang="en-US" sz="2600" smtClean="0"/>
          </a:p>
          <a:p>
            <a:pPr>
              <a:lnSpc>
                <a:spcPct val="80000"/>
              </a:lnSpc>
            </a:pPr>
            <a:r>
              <a:rPr lang="sr-Cyrl-CS" altLang="en-US" sz="2600" smtClean="0"/>
              <a:t>Електролитни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дисбаланси</a:t>
            </a:r>
            <a:endParaRPr lang="sr-Latn-CS" altLang="en-US" sz="2600" smtClean="0"/>
          </a:p>
          <a:p>
            <a:pPr>
              <a:lnSpc>
                <a:spcPct val="80000"/>
              </a:lnSpc>
            </a:pPr>
            <a:r>
              <a:rPr lang="sr-Cyrl-CS" altLang="en-US" sz="2600" smtClean="0"/>
              <a:t>Уринарне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инфекције</a:t>
            </a:r>
            <a:endParaRPr lang="sr-Latn-CS" altLang="en-US" sz="2600" smtClean="0"/>
          </a:p>
          <a:p>
            <a:pPr>
              <a:lnSpc>
                <a:spcPct val="80000"/>
              </a:lnSpc>
            </a:pPr>
            <a:r>
              <a:rPr lang="sr-Cyrl-CS" altLang="en-US" sz="2600" smtClean="0"/>
              <a:t>Декубиталне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ране</a:t>
            </a:r>
            <a:endParaRPr lang="sr-Latn-CS" altLang="en-US" sz="2600" smtClean="0"/>
          </a:p>
          <a:p>
            <a:pPr>
              <a:lnSpc>
                <a:spcPct val="80000"/>
              </a:lnSpc>
            </a:pPr>
            <a:r>
              <a:rPr lang="sr-Cyrl-CS" altLang="en-US" sz="2600" smtClean="0"/>
              <a:t>Сепса</a:t>
            </a:r>
            <a:r>
              <a:rPr lang="sr-Latn-CS" altLang="en-US" sz="2600" smtClean="0"/>
              <a:t> 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8763" y="188913"/>
            <a:ext cx="9144000" cy="1431925"/>
          </a:xfrm>
        </p:spPr>
        <p:txBody>
          <a:bodyPr/>
          <a:lstStyle/>
          <a:p>
            <a:r>
              <a:rPr lang="sr-Latn-CS" altLang="en-US" sz="4000" smtClean="0">
                <a:latin typeface="Comic Sans MS" panose="030F0702030302020204" pitchFamily="66" charset="0"/>
              </a:rPr>
              <a:t>   </a:t>
            </a:r>
            <a:r>
              <a:rPr lang="sr-Cyrl-RS" altLang="en-US" sz="4000" smtClean="0">
                <a:latin typeface="Comic Sans MS" panose="030F0702030302020204" pitchFamily="66" charset="0"/>
              </a:rPr>
              <a:t>ЦНС компликације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378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088" y="2205038"/>
            <a:ext cx="8007350" cy="4191000"/>
          </a:xfrm>
        </p:spPr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 smtClean="0"/>
              <a:t>Едем мозга и повећан ИКП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C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 smtClean="0"/>
              <a:t>Хеморагична трансформација инфаркта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C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 smtClean="0"/>
              <a:t>Епилептични напади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C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 smtClean="0"/>
              <a:t>Психомоторна узнемиреност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8763" y="188913"/>
            <a:ext cx="9144000" cy="1431925"/>
          </a:xfrm>
        </p:spPr>
        <p:txBody>
          <a:bodyPr/>
          <a:lstStyle/>
          <a:p>
            <a:r>
              <a:rPr lang="sr-Latn-CS" altLang="en-US" sz="4000" smtClean="0">
                <a:latin typeface="Comic Sans MS" panose="030F0702030302020204" pitchFamily="66" charset="0"/>
              </a:rPr>
              <a:t>   </a:t>
            </a:r>
            <a:r>
              <a:rPr lang="sr-Cyrl-RS" altLang="en-US" sz="4000" smtClean="0">
                <a:latin typeface="Comic Sans MS" panose="030F0702030302020204" pitchFamily="66" charset="0"/>
              </a:rPr>
              <a:t>Едем мозга и повећан ИКП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378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088" y="2205038"/>
            <a:ext cx="8007350" cy="4191000"/>
          </a:xfrm>
        </p:spPr>
        <p:txBody>
          <a:bodyPr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 smtClean="0"/>
              <a:t>5-20% болесника са АИМУразвија значајан едем мозга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C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 smtClean="0"/>
              <a:t>Едем се развијау току 24-48 х, максимално 3-5 дана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CS" sz="2800" dirty="0" smtClean="0"/>
              <a:t>  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CS" sz="2800" dirty="0" smtClean="0"/>
              <a:t>Појава клинички значајног едема код: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Tx/>
              <a:buChar char="-"/>
              <a:defRPr/>
            </a:pPr>
            <a:r>
              <a:rPr lang="sr-Cyrl-CS" sz="2800" dirty="0" smtClean="0"/>
              <a:t>Комплетне оклузије </a:t>
            </a:r>
            <a:r>
              <a:rPr lang="sr-Latn-RS" sz="2800" dirty="0" smtClean="0"/>
              <a:t>ACM</a:t>
            </a:r>
            <a:endParaRPr lang="sr-Cyrl-R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Tx/>
              <a:buChar char="-"/>
              <a:defRPr/>
            </a:pPr>
            <a:r>
              <a:rPr lang="sr-Cyrl-RS" sz="2800" dirty="0" smtClean="0"/>
              <a:t>Нагле комплетне оклузије </a:t>
            </a:r>
            <a:r>
              <a:rPr lang="sr-Latn-RS" sz="2800" dirty="0" smtClean="0"/>
              <a:t>ACI</a:t>
            </a:r>
            <a:endParaRPr lang="sr-Cyrl-R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Tx/>
              <a:buChar char="-"/>
              <a:defRPr/>
            </a:pPr>
            <a:r>
              <a:rPr lang="sr-Cyrl-RS" sz="2800" dirty="0" smtClean="0"/>
              <a:t>Церебеларног инфаркта</a:t>
            </a:r>
            <a:endParaRPr lang="sr-Cyrl-C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3" descr="CT-ACM3h"/>
          <p:cNvPicPr>
            <a:picLocks noChangeAspect="1" noChangeArrowheads="1"/>
          </p:cNvPicPr>
          <p:nvPr/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133600"/>
            <a:ext cx="44640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Line 4"/>
          <p:cNvSpPr>
            <a:spLocks noChangeShapeType="1"/>
          </p:cNvSpPr>
          <p:nvPr/>
        </p:nvSpPr>
        <p:spPr bwMode="auto">
          <a:xfrm flipV="1">
            <a:off x="2852738" y="3149600"/>
            <a:ext cx="287337" cy="2159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88" name="Line 5"/>
          <p:cNvSpPr>
            <a:spLocks noChangeShapeType="1"/>
          </p:cNvSpPr>
          <p:nvPr/>
        </p:nvSpPr>
        <p:spPr bwMode="auto">
          <a:xfrm flipV="1">
            <a:off x="5011738" y="3076575"/>
            <a:ext cx="287337" cy="2159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89" name="Line 6"/>
          <p:cNvSpPr>
            <a:spLocks noChangeShapeType="1"/>
          </p:cNvSpPr>
          <p:nvPr/>
        </p:nvSpPr>
        <p:spPr bwMode="auto">
          <a:xfrm>
            <a:off x="4868863" y="2573338"/>
            <a:ext cx="287337" cy="360362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90" name="Line 7"/>
          <p:cNvSpPr>
            <a:spLocks noChangeShapeType="1"/>
          </p:cNvSpPr>
          <p:nvPr/>
        </p:nvSpPr>
        <p:spPr bwMode="auto">
          <a:xfrm flipH="1" flipV="1">
            <a:off x="2779713" y="5597525"/>
            <a:ext cx="360362" cy="21748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91" name="Line 8"/>
          <p:cNvSpPr>
            <a:spLocks noChangeShapeType="1"/>
          </p:cNvSpPr>
          <p:nvPr/>
        </p:nvSpPr>
        <p:spPr bwMode="auto">
          <a:xfrm flipH="1">
            <a:off x="2852738" y="4949825"/>
            <a:ext cx="433387" cy="2159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92" name="Line 9"/>
          <p:cNvSpPr>
            <a:spLocks noChangeShapeType="1"/>
          </p:cNvSpPr>
          <p:nvPr/>
        </p:nvSpPr>
        <p:spPr bwMode="auto">
          <a:xfrm flipH="1">
            <a:off x="5300663" y="4876800"/>
            <a:ext cx="433387" cy="2159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93" name="Line 10"/>
          <p:cNvSpPr>
            <a:spLocks noChangeShapeType="1"/>
          </p:cNvSpPr>
          <p:nvPr/>
        </p:nvSpPr>
        <p:spPr bwMode="auto">
          <a:xfrm flipH="1">
            <a:off x="5300663" y="5453063"/>
            <a:ext cx="574675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94" name="Line 11"/>
          <p:cNvSpPr>
            <a:spLocks noChangeShapeType="1"/>
          </p:cNvSpPr>
          <p:nvPr/>
        </p:nvSpPr>
        <p:spPr bwMode="auto">
          <a:xfrm flipH="1" flipV="1">
            <a:off x="5300663" y="5741988"/>
            <a:ext cx="504825" cy="2159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95" name="Text Box 12"/>
          <p:cNvSpPr txBox="1">
            <a:spLocks noChangeArrowheads="1"/>
          </p:cNvSpPr>
          <p:nvPr/>
        </p:nvSpPr>
        <p:spPr bwMode="auto">
          <a:xfrm>
            <a:off x="228600" y="2819400"/>
            <a:ext cx="19002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sr-Cyrl-RS" altLang="en-US" sz="2000" b="1" i="1">
                <a:cs typeface="Arial" panose="020B0604020202020204" pitchFamily="34" charset="0"/>
              </a:rPr>
              <a:t>Хипердензни знак </a:t>
            </a:r>
            <a:r>
              <a:rPr lang="sr-Latn-RS" altLang="en-US" sz="2000" b="1" i="1">
                <a:cs typeface="Arial" panose="020B0604020202020204" pitchFamily="34" charset="0"/>
              </a:rPr>
              <a:t>ACM</a:t>
            </a:r>
            <a:endParaRPr lang="en-GB" altLang="en-US" sz="2000" b="1" i="1">
              <a:cs typeface="Arial" panose="020B0604020202020204" pitchFamily="34" charset="0"/>
            </a:endParaRPr>
          </a:p>
        </p:txBody>
      </p:sp>
      <p:sp>
        <p:nvSpPr>
          <p:cNvPr id="67596" name="Text Box 13"/>
          <p:cNvSpPr txBox="1">
            <a:spLocks noChangeArrowheads="1"/>
          </p:cNvSpPr>
          <p:nvPr/>
        </p:nvSpPr>
        <p:spPr bwMode="auto">
          <a:xfrm>
            <a:off x="6740525" y="2286000"/>
            <a:ext cx="24034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RS" altLang="en-US" sz="2000" b="1" i="1">
                <a:cs typeface="Arial" panose="020B0604020202020204" pitchFamily="34" charset="0"/>
              </a:rPr>
              <a:t>Нејасне границе инсуларног кортекса</a:t>
            </a:r>
            <a:endParaRPr lang="en-GB" altLang="en-US" sz="2000" b="1" i="1">
              <a:cs typeface="Arial" panose="020B0604020202020204" pitchFamily="34" charset="0"/>
            </a:endParaRPr>
          </a:p>
        </p:txBody>
      </p:sp>
      <p:sp>
        <p:nvSpPr>
          <p:cNvPr id="67597" name="Text Box 14"/>
          <p:cNvSpPr txBox="1">
            <a:spLocks noChangeArrowheads="1"/>
          </p:cNvSpPr>
          <p:nvPr/>
        </p:nvSpPr>
        <p:spPr bwMode="auto">
          <a:xfrm>
            <a:off x="6781800" y="3581400"/>
            <a:ext cx="2362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RS" altLang="en-US" sz="2000" b="1" i="1">
                <a:cs typeface="Arial" panose="020B0604020202020204" pitchFamily="34" charset="0"/>
              </a:rPr>
              <a:t>Опскурација</a:t>
            </a:r>
            <a:r>
              <a:rPr lang="sr-Latn-CS" altLang="en-US" sz="2000" b="1" i="1">
                <a:cs typeface="Arial" panose="020B0604020202020204" pitchFamily="34" charset="0"/>
              </a:rPr>
              <a:t> nc. lentiformisa</a:t>
            </a:r>
            <a:endParaRPr lang="en-GB" altLang="en-US" sz="2000" b="1" i="1">
              <a:cs typeface="Arial" panose="020B0604020202020204" pitchFamily="34" charset="0"/>
            </a:endParaRPr>
          </a:p>
        </p:txBody>
      </p:sp>
      <p:sp>
        <p:nvSpPr>
          <p:cNvPr id="67598" name="Text Box 15"/>
          <p:cNvSpPr txBox="1">
            <a:spLocks noChangeArrowheads="1"/>
          </p:cNvSpPr>
          <p:nvPr/>
        </p:nvSpPr>
        <p:spPr bwMode="auto">
          <a:xfrm>
            <a:off x="0" y="5029200"/>
            <a:ext cx="21240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sr-Cyrl-RS" altLang="en-US" sz="2000" b="1" i="1">
                <a:cs typeface="Arial" panose="020B0604020202020204" pitchFamily="34" charset="0"/>
              </a:rPr>
              <a:t>Заравњеност гируса</a:t>
            </a:r>
            <a:endParaRPr lang="en-GB" altLang="en-US" sz="2000" b="1" i="1">
              <a:cs typeface="Arial" panose="020B0604020202020204" pitchFamily="34" charset="0"/>
            </a:endParaRPr>
          </a:p>
        </p:txBody>
      </p:sp>
      <p:sp>
        <p:nvSpPr>
          <p:cNvPr id="67599" name="Text Box 16"/>
          <p:cNvSpPr txBox="1">
            <a:spLocks noChangeArrowheads="1"/>
          </p:cNvSpPr>
          <p:nvPr/>
        </p:nvSpPr>
        <p:spPr bwMode="auto">
          <a:xfrm>
            <a:off x="6811963" y="5094288"/>
            <a:ext cx="23320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RS" altLang="en-US" sz="2000" b="1" i="1">
                <a:cs typeface="Arial" panose="020B0604020202020204" pitchFamily="34" charset="0"/>
              </a:rPr>
              <a:t>Благ хиподензитет беле масе</a:t>
            </a:r>
            <a:endParaRPr lang="en-GB" altLang="en-US" sz="2000" b="1" i="1">
              <a:cs typeface="Arial" panose="020B0604020202020204" pitchFamily="34" charset="0"/>
            </a:endParaRPr>
          </a:p>
        </p:txBody>
      </p:sp>
      <p:sp>
        <p:nvSpPr>
          <p:cNvPr id="94225" name="Text Box 17"/>
          <p:cNvSpPr txBox="1">
            <a:spLocks noChangeArrowheads="1"/>
          </p:cNvSpPr>
          <p:nvPr/>
        </p:nvSpPr>
        <p:spPr bwMode="auto">
          <a:xfrm>
            <a:off x="0" y="0"/>
            <a:ext cx="9144000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sr-Cyrl-CS" sz="3600" dirty="0">
                <a:latin typeface="+mn-lt"/>
                <a:cs typeface="Arial" charset="0"/>
              </a:rPr>
              <a:t>Комплетна</a:t>
            </a:r>
            <a:r>
              <a:rPr lang="sr-Latn-CS" sz="3600" dirty="0">
                <a:latin typeface="+mn-lt"/>
                <a:cs typeface="Arial" charset="0"/>
              </a:rPr>
              <a:t> </a:t>
            </a:r>
            <a:r>
              <a:rPr lang="sr-Cyrl-CS" sz="3600" dirty="0">
                <a:latin typeface="+mn-lt"/>
                <a:cs typeface="Arial" charset="0"/>
              </a:rPr>
              <a:t>оклузија</a:t>
            </a:r>
            <a:r>
              <a:rPr lang="sr-Latn-CS" sz="3600" dirty="0">
                <a:latin typeface="+mn-lt"/>
                <a:cs typeface="Arial" charset="0"/>
              </a:rPr>
              <a:t> </a:t>
            </a:r>
            <a:r>
              <a:rPr lang="sr-Cyrl-CS" sz="3600" dirty="0">
                <a:latin typeface="+mn-lt"/>
                <a:cs typeface="Arial" charset="0"/>
              </a:rPr>
              <a:t>главног</a:t>
            </a:r>
            <a:r>
              <a:rPr lang="sr-Latn-CS" sz="3600" dirty="0">
                <a:latin typeface="+mn-lt"/>
                <a:cs typeface="Arial" charset="0"/>
              </a:rPr>
              <a:t> </a:t>
            </a:r>
            <a:r>
              <a:rPr lang="sr-Cyrl-CS" sz="3600" dirty="0">
                <a:latin typeface="+mn-lt"/>
                <a:cs typeface="Arial" charset="0"/>
              </a:rPr>
              <a:t>стабла</a:t>
            </a:r>
            <a:r>
              <a:rPr lang="sr-Latn-CS" sz="3600" dirty="0">
                <a:latin typeface="+mn-lt"/>
                <a:cs typeface="Arial" charset="0"/>
              </a:rPr>
              <a:t> </a:t>
            </a:r>
            <a:r>
              <a:rPr lang="sr-Cyrl-CS" sz="3600" dirty="0">
                <a:latin typeface="+mn-lt"/>
                <a:cs typeface="Arial" charset="0"/>
              </a:rPr>
              <a:t>артерије</a:t>
            </a:r>
            <a:r>
              <a:rPr lang="sr-Latn-CS" sz="3600" dirty="0">
                <a:latin typeface="+mn-lt"/>
                <a:cs typeface="Arial" charset="0"/>
              </a:rPr>
              <a:t> </a:t>
            </a:r>
            <a:r>
              <a:rPr lang="sr-Cyrl-CS" sz="3600" dirty="0">
                <a:latin typeface="+mn-lt"/>
                <a:cs typeface="Arial" charset="0"/>
              </a:rPr>
              <a:t>церебри</a:t>
            </a:r>
            <a:r>
              <a:rPr lang="sr-Latn-CS" sz="3600" dirty="0">
                <a:latin typeface="+mn-lt"/>
                <a:cs typeface="Arial" charset="0"/>
              </a:rPr>
              <a:t> </a:t>
            </a:r>
            <a:r>
              <a:rPr lang="sr-Cyrl-CS" sz="3600" dirty="0">
                <a:latin typeface="+mn-lt"/>
                <a:cs typeface="Arial" charset="0"/>
              </a:rPr>
              <a:t>медије</a:t>
            </a:r>
            <a:endParaRPr lang="sr-Latn-CS" sz="3600" dirty="0">
              <a:latin typeface="+mn-lt"/>
              <a:cs typeface="Arial" charset="0"/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sr-Cyrl-C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КТ</a:t>
            </a:r>
            <a:r>
              <a:rPr lang="sr-Latn-C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sr-Cyrl-C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после</a:t>
            </a:r>
            <a:r>
              <a:rPr lang="sr-Latn-C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2,5</a:t>
            </a:r>
            <a:r>
              <a:rPr lang="sr-Cyrl-C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х</a:t>
            </a:r>
            <a:r>
              <a:rPr lang="sr-Latn-C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sr-Cyrl-C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од</a:t>
            </a:r>
            <a:r>
              <a:rPr lang="sr-Latn-C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sr-Cyrl-C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почетка</a:t>
            </a:r>
            <a:r>
              <a:rPr lang="sr-Latn-C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sr-Cyrl-C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симптома</a:t>
            </a: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3" descr="CT-ACM5dan"/>
          <p:cNvPicPr>
            <a:picLocks noChangeAspect="1" noChangeArrowheads="1"/>
          </p:cNvPicPr>
          <p:nvPr/>
        </p:nvPicPr>
        <p:blipFill>
          <a:blip r:embed="rId2">
            <a:lum bright="-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19325"/>
            <a:ext cx="741680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1" name="Text Box 4"/>
          <p:cNvSpPr txBox="1">
            <a:spLocks noChangeArrowheads="1"/>
          </p:cNvSpPr>
          <p:nvPr/>
        </p:nvSpPr>
        <p:spPr bwMode="auto">
          <a:xfrm>
            <a:off x="304800" y="0"/>
            <a:ext cx="83820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sr-Cyrl-CS" altLang="en-US" sz="3600">
                <a:cs typeface="Arial" panose="020B0604020202020204" pitchFamily="34" charset="0"/>
              </a:rPr>
              <a:t>Комплетна</a:t>
            </a:r>
            <a:r>
              <a:rPr lang="sr-Latn-CS" altLang="en-US" sz="3600">
                <a:cs typeface="Arial" panose="020B0604020202020204" pitchFamily="34" charset="0"/>
              </a:rPr>
              <a:t> </a:t>
            </a:r>
            <a:r>
              <a:rPr lang="sr-Cyrl-CS" altLang="en-US" sz="3600">
                <a:cs typeface="Arial" panose="020B0604020202020204" pitchFamily="34" charset="0"/>
              </a:rPr>
              <a:t>оклузија</a:t>
            </a:r>
            <a:r>
              <a:rPr lang="sr-Latn-CS" altLang="en-US" sz="3600">
                <a:cs typeface="Arial" panose="020B0604020202020204" pitchFamily="34" charset="0"/>
              </a:rPr>
              <a:t> </a:t>
            </a:r>
            <a:r>
              <a:rPr lang="sr-Cyrl-CS" altLang="en-US" sz="3600">
                <a:cs typeface="Arial" panose="020B0604020202020204" pitchFamily="34" charset="0"/>
              </a:rPr>
              <a:t>главног</a:t>
            </a:r>
            <a:r>
              <a:rPr lang="sr-Latn-CS" altLang="en-US" sz="3600">
                <a:cs typeface="Arial" panose="020B0604020202020204" pitchFamily="34" charset="0"/>
              </a:rPr>
              <a:t> </a:t>
            </a:r>
            <a:r>
              <a:rPr lang="sr-Cyrl-CS" altLang="en-US" sz="3600">
                <a:cs typeface="Arial" panose="020B0604020202020204" pitchFamily="34" charset="0"/>
              </a:rPr>
              <a:t>стабла</a:t>
            </a:r>
            <a:r>
              <a:rPr lang="sr-Latn-CS" altLang="en-US" sz="3600">
                <a:cs typeface="Arial" panose="020B0604020202020204" pitchFamily="34" charset="0"/>
              </a:rPr>
              <a:t> </a:t>
            </a:r>
            <a:r>
              <a:rPr lang="sr-Cyrl-CS" altLang="en-US" sz="3600">
                <a:cs typeface="Arial" panose="020B0604020202020204" pitchFamily="34" charset="0"/>
              </a:rPr>
              <a:t>артерије</a:t>
            </a:r>
            <a:r>
              <a:rPr lang="sr-Latn-CS" altLang="en-US" sz="3600">
                <a:cs typeface="Arial" panose="020B0604020202020204" pitchFamily="34" charset="0"/>
              </a:rPr>
              <a:t> </a:t>
            </a:r>
            <a:r>
              <a:rPr lang="sr-Cyrl-CS" altLang="en-US" sz="3600">
                <a:cs typeface="Arial" panose="020B0604020202020204" pitchFamily="34" charset="0"/>
              </a:rPr>
              <a:t>церебри</a:t>
            </a:r>
            <a:r>
              <a:rPr lang="sr-Latn-CS" altLang="en-US" sz="3600">
                <a:cs typeface="Arial" panose="020B0604020202020204" pitchFamily="34" charset="0"/>
              </a:rPr>
              <a:t> </a:t>
            </a:r>
            <a:r>
              <a:rPr lang="sr-Cyrl-CS" altLang="en-US" sz="3600">
                <a:cs typeface="Arial" panose="020B0604020202020204" pitchFamily="34" charset="0"/>
              </a:rPr>
              <a:t>медије </a:t>
            </a:r>
          </a:p>
          <a:p>
            <a:pPr eaLnBrk="1" hangingPunct="1"/>
            <a:endParaRPr lang="sr-Cyrl-CS" altLang="en-US" sz="2800">
              <a:cs typeface="Arial" panose="020B0604020202020204" pitchFamily="34" charset="0"/>
            </a:endParaRPr>
          </a:p>
          <a:p>
            <a:pPr eaLnBrk="1" hangingPunct="1"/>
            <a:r>
              <a:rPr lang="sr-Cyrl-CS" altLang="en-US" sz="2800">
                <a:cs typeface="Arial" panose="020B0604020202020204" pitchFamily="34" charset="0"/>
              </a:rPr>
              <a:t>КТ</a:t>
            </a:r>
            <a:r>
              <a:rPr lang="sr-Latn-CS" altLang="en-US" sz="2800">
                <a:cs typeface="Arial" panose="020B0604020202020204" pitchFamily="34" charset="0"/>
              </a:rPr>
              <a:t> </a:t>
            </a:r>
            <a:r>
              <a:rPr lang="sr-Cyrl-CS" altLang="en-US" sz="2800">
                <a:cs typeface="Arial" panose="020B0604020202020204" pitchFamily="34" charset="0"/>
              </a:rPr>
              <a:t>после</a:t>
            </a:r>
            <a:r>
              <a:rPr lang="sr-Latn-CS" altLang="en-US" sz="2800">
                <a:cs typeface="Arial" panose="020B0604020202020204" pitchFamily="34" charset="0"/>
              </a:rPr>
              <a:t> 2,5</a:t>
            </a:r>
            <a:r>
              <a:rPr lang="sr-Cyrl-RS" altLang="en-US" sz="2800">
                <a:cs typeface="Arial" panose="020B0604020202020204" pitchFamily="34" charset="0"/>
              </a:rPr>
              <a:t> сата</a:t>
            </a:r>
            <a:r>
              <a:rPr lang="sr-Latn-CS" altLang="en-US" sz="2800">
                <a:cs typeface="Arial" panose="020B0604020202020204" pitchFamily="34" charset="0"/>
              </a:rPr>
              <a:t> </a:t>
            </a:r>
            <a:r>
              <a:rPr lang="sr-Cyrl-CS" altLang="en-US" sz="2800">
                <a:cs typeface="Arial" panose="020B0604020202020204" pitchFamily="34" charset="0"/>
              </a:rPr>
              <a:t>од</a:t>
            </a:r>
            <a:r>
              <a:rPr lang="sr-Latn-CS" altLang="en-US" sz="2800">
                <a:cs typeface="Arial" panose="020B0604020202020204" pitchFamily="34" charset="0"/>
              </a:rPr>
              <a:t> </a:t>
            </a:r>
            <a:r>
              <a:rPr lang="sr-Cyrl-CS" altLang="en-US" sz="2800">
                <a:cs typeface="Arial" panose="020B0604020202020204" pitchFamily="34" charset="0"/>
              </a:rPr>
              <a:t>почетка</a:t>
            </a:r>
            <a:r>
              <a:rPr lang="sr-Latn-CS" altLang="en-US" sz="2800">
                <a:cs typeface="Arial" panose="020B0604020202020204" pitchFamily="34" charset="0"/>
              </a:rPr>
              <a:t> </a:t>
            </a:r>
            <a:r>
              <a:rPr lang="sr-Cyrl-CS" altLang="en-US" sz="2800">
                <a:cs typeface="Arial" panose="020B0604020202020204" pitchFamily="34" charset="0"/>
              </a:rPr>
              <a:t>симптома</a:t>
            </a:r>
            <a:endParaRPr lang="en-US" altLang="en-US" sz="2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0549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Cyrl-C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Комплетна</a:t>
            </a:r>
            <a:r>
              <a:rPr lang="sr-Latn-C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sr-Cyrl-C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оклузија</a:t>
            </a:r>
            <a:r>
              <a:rPr lang="sr-Latn-C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sr-Cyrl-C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главног</a:t>
            </a:r>
            <a:r>
              <a:rPr lang="sr-Latn-C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sr-Cyrl-C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стабла</a:t>
            </a:r>
            <a:r>
              <a:rPr lang="sr-Latn-C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sr-Cyrl-C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артерије</a:t>
            </a:r>
            <a:r>
              <a:rPr lang="sr-Latn-C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sr-Cyrl-C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церебри</a:t>
            </a:r>
            <a:r>
              <a:rPr lang="sr-Latn-C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 </a:t>
            </a:r>
            <a:r>
              <a:rPr lang="sr-Cyrl-CS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медије</a:t>
            </a:r>
            <a:endParaRPr lang="sr-Latn-CS" sz="36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r-Latn-CS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  <p:pic>
        <p:nvPicPr>
          <p:cNvPr id="69635" name="Picture 3" descr="3hCTAC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13" y="2933700"/>
            <a:ext cx="3240087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762000" y="1981200"/>
            <a:ext cx="33226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RS" altLang="en-US" sz="2400">
                <a:cs typeface="Arial" panose="020B0604020202020204" pitchFamily="34" charset="0"/>
              </a:rPr>
              <a:t>К</a:t>
            </a:r>
            <a:r>
              <a:rPr lang="sr-Latn-CS" altLang="en-US" sz="2400">
                <a:cs typeface="Arial" panose="020B0604020202020204" pitchFamily="34" charset="0"/>
              </a:rPr>
              <a:t>T </a:t>
            </a:r>
            <a:r>
              <a:rPr lang="sr-Cyrl-RS" altLang="en-US" sz="2400">
                <a:cs typeface="Arial" panose="020B0604020202020204" pitchFamily="34" charset="0"/>
              </a:rPr>
              <a:t>после</a:t>
            </a:r>
            <a:r>
              <a:rPr lang="sr-Latn-CS" altLang="en-US" sz="2400">
                <a:cs typeface="Arial" panose="020B0604020202020204" pitchFamily="34" charset="0"/>
              </a:rPr>
              <a:t> 3</a:t>
            </a:r>
            <a:r>
              <a:rPr lang="sr-Cyrl-RS" altLang="en-US" sz="2400">
                <a:cs typeface="Arial" panose="020B0604020202020204" pitchFamily="34" charset="0"/>
              </a:rPr>
              <a:t>х</a:t>
            </a:r>
            <a:r>
              <a:rPr lang="sr-Latn-CS" altLang="en-US" sz="2400">
                <a:cs typeface="Arial" panose="020B0604020202020204" pitchFamily="34" charset="0"/>
              </a:rPr>
              <a:t> </a:t>
            </a:r>
            <a:r>
              <a:rPr lang="sr-Cyrl-RS" altLang="en-US" sz="2400">
                <a:cs typeface="Arial" panose="020B0604020202020204" pitchFamily="34" charset="0"/>
              </a:rPr>
              <a:t>од почетка симптома</a:t>
            </a:r>
            <a:endParaRPr lang="en-US" altLang="en-US" sz="2400">
              <a:cs typeface="Arial" panose="020B0604020202020204" pitchFamily="34" charset="0"/>
            </a:endParaRPr>
          </a:p>
        </p:txBody>
      </p:sp>
      <p:pic>
        <p:nvPicPr>
          <p:cNvPr id="96261" name="Picture 5" descr="96hCTAC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738" y="2932113"/>
            <a:ext cx="3241675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4876800" y="2057400"/>
            <a:ext cx="33035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sr-Cyrl-RS" sz="2400" dirty="0">
                <a:latin typeface="+mn-lt"/>
                <a:cs typeface="Arial" charset="0"/>
              </a:rPr>
              <a:t>К</a:t>
            </a:r>
            <a:r>
              <a:rPr lang="sr-Latn-CS" sz="2400" dirty="0">
                <a:latin typeface="+mn-lt"/>
                <a:cs typeface="Arial" charset="0"/>
              </a:rPr>
              <a:t>T </a:t>
            </a:r>
            <a:r>
              <a:rPr lang="sr-Cyrl-RS" sz="2400" dirty="0">
                <a:latin typeface="+mn-lt"/>
                <a:cs typeface="Arial" charset="0"/>
              </a:rPr>
              <a:t>после</a:t>
            </a:r>
            <a:r>
              <a:rPr lang="sr-Latn-CS" sz="2400" dirty="0">
                <a:latin typeface="+mn-lt"/>
                <a:cs typeface="Arial" charset="0"/>
              </a:rPr>
              <a:t> 96</a:t>
            </a:r>
            <a:r>
              <a:rPr lang="sr-Cyrl-RS" sz="2400" dirty="0">
                <a:latin typeface="+mn-lt"/>
                <a:cs typeface="Arial" charset="0"/>
              </a:rPr>
              <a:t> х од почетка симптома </a:t>
            </a:r>
            <a:r>
              <a:rPr lang="sr-Cyrl-R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симптома</a:t>
            </a:r>
            <a:r>
              <a:rPr lang="sr-Latn-C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charset="0"/>
              </a:rPr>
              <a:t>ptoma</a:t>
            </a: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2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CerebellarInfarction24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36838"/>
            <a:ext cx="2192338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3" name="Picture 3" descr="CerebellarInfarctionHydrocephal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2636838"/>
            <a:ext cx="2266950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0" name="Picture 4" descr="CerebellarInfarction6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36838"/>
            <a:ext cx="2141537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1" name="Picture 5" descr="CerebellarInfarction6h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636838"/>
            <a:ext cx="2278062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755650" y="4652963"/>
            <a:ext cx="144463" cy="144462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3" name="Line 7"/>
          <p:cNvSpPr>
            <a:spLocks noChangeShapeType="1"/>
          </p:cNvSpPr>
          <p:nvPr/>
        </p:nvSpPr>
        <p:spPr bwMode="auto">
          <a:xfrm flipH="1">
            <a:off x="1403350" y="4508500"/>
            <a:ext cx="144463" cy="144463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4" name="Line 8"/>
          <p:cNvSpPr>
            <a:spLocks noChangeShapeType="1"/>
          </p:cNvSpPr>
          <p:nvPr/>
        </p:nvSpPr>
        <p:spPr bwMode="auto">
          <a:xfrm flipH="1" flipV="1">
            <a:off x="1331913" y="5157788"/>
            <a:ext cx="287337" cy="71437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289" name="Line 9"/>
          <p:cNvSpPr>
            <a:spLocks noChangeShapeType="1"/>
          </p:cNvSpPr>
          <p:nvPr/>
        </p:nvSpPr>
        <p:spPr bwMode="auto">
          <a:xfrm>
            <a:off x="5148263" y="4797425"/>
            <a:ext cx="144462" cy="714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7290" name="Line 10"/>
          <p:cNvSpPr>
            <a:spLocks noChangeShapeType="1"/>
          </p:cNvSpPr>
          <p:nvPr/>
        </p:nvSpPr>
        <p:spPr bwMode="auto">
          <a:xfrm flipH="1">
            <a:off x="5867400" y="4868863"/>
            <a:ext cx="144463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0" y="1443038"/>
            <a:ext cx="4191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RS" altLang="en-US" sz="2400">
                <a:cs typeface="Arial" panose="020B0604020202020204" pitchFamily="34" charset="0"/>
              </a:rPr>
              <a:t>К</a:t>
            </a:r>
            <a:r>
              <a:rPr lang="sr-Latn-CS" altLang="en-US" sz="2400">
                <a:cs typeface="Arial" panose="020B0604020202020204" pitchFamily="34" charset="0"/>
              </a:rPr>
              <a:t>T </a:t>
            </a:r>
            <a:r>
              <a:rPr lang="sr-Cyrl-RS" altLang="en-US" sz="2400">
                <a:cs typeface="Arial" panose="020B0604020202020204" pitchFamily="34" charset="0"/>
              </a:rPr>
              <a:t>после</a:t>
            </a:r>
            <a:r>
              <a:rPr lang="sr-Latn-CS" altLang="en-US" sz="2400">
                <a:cs typeface="Arial" panose="020B0604020202020204" pitchFamily="34" charset="0"/>
              </a:rPr>
              <a:t> 6</a:t>
            </a:r>
            <a:r>
              <a:rPr lang="sr-Cyrl-RS" altLang="en-US" sz="2400">
                <a:cs typeface="Arial" panose="020B0604020202020204" pitchFamily="34" charset="0"/>
              </a:rPr>
              <a:t>х од почетка симптома</a:t>
            </a:r>
            <a:endParaRPr lang="en-US" altLang="en-US" sz="2400">
              <a:cs typeface="Arial" panose="020B0604020202020204" pitchFamily="34" charset="0"/>
            </a:endParaRPr>
          </a:p>
        </p:txBody>
      </p:sp>
      <p:sp>
        <p:nvSpPr>
          <p:cNvPr id="97292" name="Text Box 12"/>
          <p:cNvSpPr txBox="1">
            <a:spLocks noChangeArrowheads="1"/>
          </p:cNvSpPr>
          <p:nvPr/>
        </p:nvSpPr>
        <p:spPr bwMode="auto">
          <a:xfrm>
            <a:off x="4892675" y="1482725"/>
            <a:ext cx="44958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RS" altLang="en-US" sz="2400">
                <a:cs typeface="Arial" panose="020B0604020202020204" pitchFamily="34" charset="0"/>
              </a:rPr>
              <a:t>К</a:t>
            </a:r>
            <a:r>
              <a:rPr lang="sr-Latn-CS" altLang="en-US" sz="2400">
                <a:cs typeface="Arial" panose="020B0604020202020204" pitchFamily="34" charset="0"/>
              </a:rPr>
              <a:t>T </a:t>
            </a:r>
            <a:r>
              <a:rPr lang="sr-Cyrl-RS" altLang="en-US" sz="2400">
                <a:cs typeface="Arial" panose="020B0604020202020204" pitchFamily="34" charset="0"/>
              </a:rPr>
              <a:t>после</a:t>
            </a:r>
            <a:r>
              <a:rPr lang="sr-Latn-CS" altLang="en-US" sz="2400">
                <a:cs typeface="Arial" panose="020B0604020202020204" pitchFamily="34" charset="0"/>
              </a:rPr>
              <a:t> 24</a:t>
            </a:r>
            <a:r>
              <a:rPr lang="sr-Cyrl-RS" altLang="en-US" sz="2400">
                <a:cs typeface="Arial" panose="020B0604020202020204" pitchFamily="34" charset="0"/>
              </a:rPr>
              <a:t>х од почетка симптома</a:t>
            </a:r>
            <a:endParaRPr lang="en-US" altLang="en-US" sz="2400">
              <a:cs typeface="Arial" panose="020B0604020202020204" pitchFamily="34" charset="0"/>
            </a:endParaRP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304800" y="331788"/>
            <a:ext cx="68357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CS" altLang="en-US" sz="3600">
                <a:cs typeface="Arial" panose="020B0604020202020204" pitchFamily="34" charset="0"/>
              </a:rPr>
              <a:t>Масиван</a:t>
            </a:r>
            <a:r>
              <a:rPr lang="sr-Latn-CS" altLang="en-US" sz="3600">
                <a:cs typeface="Arial" panose="020B0604020202020204" pitchFamily="34" charset="0"/>
              </a:rPr>
              <a:t> </a:t>
            </a:r>
            <a:r>
              <a:rPr lang="sr-Cyrl-CS" altLang="en-US" sz="3600">
                <a:cs typeface="Arial" panose="020B0604020202020204" pitchFamily="34" charset="0"/>
              </a:rPr>
              <a:t>церебеларни</a:t>
            </a:r>
            <a:r>
              <a:rPr lang="sr-Latn-CS" altLang="en-US" sz="3600">
                <a:cs typeface="Arial" panose="020B0604020202020204" pitchFamily="34" charset="0"/>
              </a:rPr>
              <a:t> </a:t>
            </a:r>
            <a:r>
              <a:rPr lang="sr-Cyrl-CS" altLang="en-US" sz="3600">
                <a:cs typeface="Arial" panose="020B0604020202020204" pitchFamily="34" charset="0"/>
              </a:rPr>
              <a:t>инфаркт</a:t>
            </a:r>
            <a:endParaRPr lang="sr-Latn-CS" altLang="en-US" sz="36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92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3"/>
          <p:cNvSpPr txBox="1">
            <a:spLocks noChangeArrowheads="1"/>
          </p:cNvSpPr>
          <p:nvPr/>
        </p:nvSpPr>
        <p:spPr bwMode="auto">
          <a:xfrm>
            <a:off x="250825" y="188913"/>
            <a:ext cx="81311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Хиперосмоларни</a:t>
            </a:r>
            <a:r>
              <a:rPr lang="sr-Latn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sr-Cyrl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агенси</a:t>
            </a:r>
            <a:r>
              <a:rPr lang="sr-Latn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sr-Cyrl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у</a:t>
            </a:r>
            <a:r>
              <a:rPr lang="sr-Latn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sr-Cyrl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лечењу</a:t>
            </a:r>
            <a:r>
              <a:rPr lang="sr-Latn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sr-Cyrl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едема</a:t>
            </a:r>
            <a:r>
              <a:rPr lang="sr-Latn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sr-Cyrl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мозга</a:t>
            </a:r>
            <a:endParaRPr lang="en-US" altLang="en-US" sz="3600"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71683" name="Text Box 4"/>
          <p:cNvSpPr txBox="1">
            <a:spLocks noChangeArrowheads="1"/>
          </p:cNvSpPr>
          <p:nvPr/>
        </p:nvSpPr>
        <p:spPr bwMode="auto">
          <a:xfrm>
            <a:off x="4763" y="1538288"/>
            <a:ext cx="7589837" cy="261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Clr>
                <a:srgbClr val="FF0066"/>
              </a:buClr>
            </a:pPr>
            <a:r>
              <a:rPr lang="sr-Cyrl-CS" altLang="en-US" sz="2600">
                <a:cs typeface="Arial" panose="020B0604020202020204" pitchFamily="34" charset="0"/>
              </a:rPr>
              <a:t>- Брзо</a:t>
            </a:r>
            <a:r>
              <a:rPr lang="en-US" altLang="en-US" sz="2600">
                <a:cs typeface="Arial" panose="020B0604020202020204" pitchFamily="34" charset="0"/>
              </a:rPr>
              <a:t> </a:t>
            </a:r>
            <a:r>
              <a:rPr lang="sr-Cyrl-CS" altLang="en-US" sz="2600">
                <a:cs typeface="Arial" panose="020B0604020202020204" pitchFamily="34" charset="0"/>
              </a:rPr>
              <a:t>смањење</a:t>
            </a:r>
            <a:r>
              <a:rPr lang="en-US" altLang="en-US" sz="2600">
                <a:cs typeface="Arial" panose="020B0604020202020204" pitchFamily="34" charset="0"/>
              </a:rPr>
              <a:t> </a:t>
            </a:r>
            <a:r>
              <a:rPr lang="sr-Cyrl-CS" altLang="en-US" sz="2600">
                <a:cs typeface="Arial" panose="020B0604020202020204" pitchFamily="34" charset="0"/>
              </a:rPr>
              <a:t>ИКП</a:t>
            </a:r>
            <a:endParaRPr lang="en-US" altLang="en-US" sz="2600">
              <a:cs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Clr>
                <a:srgbClr val="FF0066"/>
              </a:buClr>
            </a:pPr>
            <a:r>
              <a:rPr lang="sr-Cyrl-CS" altLang="en-US" sz="2600">
                <a:cs typeface="Arial" panose="020B0604020202020204" pitchFamily="34" charset="0"/>
              </a:rPr>
              <a:t>- Ефекат</a:t>
            </a:r>
            <a:r>
              <a:rPr lang="en-US" altLang="en-US" sz="2600">
                <a:cs typeface="Arial" panose="020B0604020202020204" pitchFamily="34" charset="0"/>
              </a:rPr>
              <a:t> </a:t>
            </a:r>
            <a:r>
              <a:rPr lang="sr-Cyrl-CS" altLang="en-US" sz="2600">
                <a:cs typeface="Arial" panose="020B0604020202020204" pitchFamily="34" charset="0"/>
              </a:rPr>
              <a:t>краткотрајан</a:t>
            </a:r>
            <a:r>
              <a:rPr lang="en-US" altLang="en-US" sz="2600">
                <a:cs typeface="Arial" panose="020B0604020202020204" pitchFamily="34" charset="0"/>
              </a:rPr>
              <a:t> - </a:t>
            </a:r>
            <a:r>
              <a:rPr lang="sr-Cyrl-CS" altLang="en-US" sz="2600">
                <a:cs typeface="Arial" panose="020B0604020202020204" pitchFamily="34" charset="0"/>
              </a:rPr>
              <a:t>пар</a:t>
            </a:r>
            <a:r>
              <a:rPr lang="en-US" altLang="en-US" sz="2600">
                <a:cs typeface="Arial" panose="020B0604020202020204" pitchFamily="34" charset="0"/>
              </a:rPr>
              <a:t> </a:t>
            </a:r>
            <a:r>
              <a:rPr lang="sr-Cyrl-CS" altLang="en-US" sz="2600">
                <a:cs typeface="Arial" panose="020B0604020202020204" pitchFamily="34" charset="0"/>
              </a:rPr>
              <a:t>сати</a:t>
            </a:r>
            <a:endParaRPr lang="en-US" altLang="en-US" sz="2600">
              <a:cs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Clr>
                <a:srgbClr val="FF0066"/>
              </a:buClr>
            </a:pPr>
            <a:r>
              <a:rPr lang="sr-Cyrl-CS" altLang="en-US" sz="2600">
                <a:cs typeface="Arial" panose="020B0604020202020204" pitchFamily="34" charset="0"/>
              </a:rPr>
              <a:t>- Ребоунд</a:t>
            </a:r>
            <a:r>
              <a:rPr lang="en-US" altLang="en-US" sz="2600">
                <a:cs typeface="Arial" panose="020B0604020202020204" pitchFamily="34" charset="0"/>
              </a:rPr>
              <a:t> </a:t>
            </a:r>
            <a:r>
              <a:rPr lang="sr-Cyrl-CS" altLang="en-US" sz="2600">
                <a:cs typeface="Arial" panose="020B0604020202020204" pitchFamily="34" charset="0"/>
              </a:rPr>
              <a:t>ефекат</a:t>
            </a:r>
            <a:endParaRPr lang="sr-Latn-CS" altLang="en-US" sz="2600">
              <a:cs typeface="Arial" panose="020B0604020202020204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Clr>
                <a:srgbClr val="FF0066"/>
              </a:buClr>
            </a:pPr>
            <a:r>
              <a:rPr lang="sr-Cyrl-CS" altLang="en-US" sz="2600">
                <a:cs typeface="Arial" panose="020B0604020202020204" pitchFamily="34" charset="0"/>
              </a:rPr>
              <a:t>- Максималан</a:t>
            </a:r>
            <a:r>
              <a:rPr lang="sr-Latn-CS" altLang="en-US" sz="2600">
                <a:cs typeface="Arial" panose="020B0604020202020204" pitchFamily="34" charset="0"/>
              </a:rPr>
              <a:t> </a:t>
            </a:r>
            <a:r>
              <a:rPr lang="sr-Cyrl-CS" altLang="en-US" sz="2600">
                <a:cs typeface="Arial" panose="020B0604020202020204" pitchFamily="34" charset="0"/>
              </a:rPr>
              <a:t>период</a:t>
            </a:r>
            <a:r>
              <a:rPr lang="sr-Latn-CS" altLang="en-US" sz="2600">
                <a:cs typeface="Arial" panose="020B0604020202020204" pitchFamily="34" charset="0"/>
              </a:rPr>
              <a:t> </a:t>
            </a:r>
            <a:r>
              <a:rPr lang="sr-Cyrl-CS" altLang="en-US" sz="2600">
                <a:cs typeface="Arial" panose="020B0604020202020204" pitchFamily="34" charset="0"/>
              </a:rPr>
              <a:t>давања</a:t>
            </a:r>
            <a:r>
              <a:rPr lang="sr-Latn-CS" altLang="en-US" sz="2600">
                <a:cs typeface="Arial" panose="020B0604020202020204" pitchFamily="34" charset="0"/>
              </a:rPr>
              <a:t> </a:t>
            </a:r>
            <a:r>
              <a:rPr lang="sr-Cyrl-RS" altLang="en-US" sz="2600">
                <a:cs typeface="Arial" panose="020B0604020202020204" pitchFamily="34" charset="0"/>
              </a:rPr>
              <a:t>3-5 дана</a:t>
            </a:r>
            <a:endParaRPr lang="en-US" altLang="en-US" sz="2600">
              <a:cs typeface="Arial" panose="020B0604020202020204" pitchFamily="34" charset="0"/>
            </a:endParaRPr>
          </a:p>
        </p:txBody>
      </p:sp>
      <p:sp>
        <p:nvSpPr>
          <p:cNvPr id="70660" name="Text Box 5"/>
          <p:cNvSpPr txBox="1">
            <a:spLocks noChangeArrowheads="1"/>
          </p:cNvSpPr>
          <p:nvPr/>
        </p:nvSpPr>
        <p:spPr bwMode="auto">
          <a:xfrm>
            <a:off x="4763" y="4117975"/>
            <a:ext cx="9144000" cy="283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90500" indent="-1905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2400" dirty="0" smtClean="0">
                <a:latin typeface="+mn-lt"/>
              </a:rPr>
              <a:t>20% </a:t>
            </a:r>
            <a:r>
              <a:rPr lang="sr-Cyrl-RS" altLang="en-US" sz="2400" dirty="0" smtClean="0">
                <a:latin typeface="+mn-lt"/>
              </a:rPr>
              <a:t>Манитол</a:t>
            </a:r>
            <a:r>
              <a:rPr lang="en-US" altLang="en-US" sz="2400" dirty="0" smtClean="0">
                <a:latin typeface="+mn-lt"/>
              </a:rPr>
              <a:t>  0,25-0,5 (</a:t>
            </a:r>
            <a:r>
              <a:rPr lang="sr-Cyrl-RS" altLang="en-US" sz="2400" dirty="0" smtClean="0">
                <a:latin typeface="+mn-lt"/>
              </a:rPr>
              <a:t>ретко</a:t>
            </a:r>
            <a:r>
              <a:rPr lang="en-US" altLang="en-US" sz="2400" dirty="0" smtClean="0">
                <a:latin typeface="+mn-lt"/>
              </a:rPr>
              <a:t> 1 </a:t>
            </a:r>
            <a:r>
              <a:rPr lang="sr-Cyrl-RS" altLang="en-US" sz="2400" dirty="0" smtClean="0">
                <a:latin typeface="+mn-lt"/>
              </a:rPr>
              <a:t>гр</a:t>
            </a:r>
            <a:r>
              <a:rPr lang="en-US" altLang="en-US" sz="2400" dirty="0" smtClean="0">
                <a:latin typeface="+mn-lt"/>
              </a:rPr>
              <a:t>/</a:t>
            </a:r>
            <a:r>
              <a:rPr lang="sr-Cyrl-RS" altLang="en-US" sz="2400" dirty="0" smtClean="0">
                <a:latin typeface="+mn-lt"/>
              </a:rPr>
              <a:t>кг</a:t>
            </a:r>
            <a:r>
              <a:rPr lang="en-US" altLang="en-US" sz="2400" dirty="0" smtClean="0">
                <a:latin typeface="+mn-lt"/>
              </a:rPr>
              <a:t>TT </a:t>
            </a:r>
            <a:r>
              <a:rPr lang="sr-Cyrl-RS" altLang="en-US" sz="2400" dirty="0" smtClean="0">
                <a:latin typeface="+mn-lt"/>
              </a:rPr>
              <a:t>на</a:t>
            </a:r>
            <a:r>
              <a:rPr lang="en-US" altLang="en-US" sz="2400" dirty="0" smtClean="0">
                <a:latin typeface="+mn-lt"/>
              </a:rPr>
              <a:t> 4-6</a:t>
            </a:r>
            <a:r>
              <a:rPr lang="sr-Cyrl-RS" altLang="en-US" sz="2400" dirty="0" smtClean="0">
                <a:latin typeface="+mn-lt"/>
              </a:rPr>
              <a:t>х</a:t>
            </a:r>
            <a:r>
              <a:rPr lang="en-US" altLang="en-US" sz="2400" dirty="0" smtClean="0">
                <a:latin typeface="+mn-lt"/>
              </a:rPr>
              <a:t> </a:t>
            </a:r>
            <a:r>
              <a:rPr lang="sr-Cyrl-RS" altLang="en-US" sz="2400" dirty="0" smtClean="0">
                <a:latin typeface="+mn-lt"/>
              </a:rPr>
              <a:t>у брзим</a:t>
            </a:r>
            <a:r>
              <a:rPr lang="en-US" altLang="en-US" sz="2400" dirty="0" smtClean="0">
                <a:latin typeface="+mn-lt"/>
              </a:rPr>
              <a:t> </a:t>
            </a:r>
            <a:r>
              <a:rPr lang="sr-Cyrl-RS" altLang="en-US" sz="2400" dirty="0" smtClean="0">
                <a:latin typeface="+mn-lt"/>
              </a:rPr>
              <a:t>инф</a:t>
            </a:r>
            <a:r>
              <a:rPr lang="en-US" altLang="en-US" sz="2400" dirty="0" smtClean="0">
                <a:latin typeface="+mn-lt"/>
              </a:rPr>
              <a:t>. </a:t>
            </a:r>
            <a:r>
              <a:rPr lang="sr-Latn-CS" altLang="en-US" sz="2400" dirty="0" smtClean="0">
                <a:latin typeface="+mn-lt"/>
              </a:rPr>
              <a:t>15</a:t>
            </a:r>
            <a:r>
              <a:rPr lang="en-US" altLang="en-US" sz="2400" dirty="0" smtClean="0">
                <a:latin typeface="+mn-lt"/>
              </a:rPr>
              <a:t>-</a:t>
            </a:r>
            <a:r>
              <a:rPr lang="sr-Latn-CS" altLang="en-US" sz="2400" dirty="0" smtClean="0">
                <a:latin typeface="+mn-lt"/>
              </a:rPr>
              <a:t>2</a:t>
            </a:r>
            <a:r>
              <a:rPr lang="en-US" altLang="en-US" sz="2400" dirty="0" smtClean="0">
                <a:latin typeface="+mn-lt"/>
              </a:rPr>
              <a:t>0 </a:t>
            </a:r>
            <a:r>
              <a:rPr lang="sr-Cyrl-RS" altLang="en-US" sz="2400" dirty="0" smtClean="0">
                <a:latin typeface="+mn-lt"/>
              </a:rPr>
              <a:t>мин</a:t>
            </a:r>
            <a:r>
              <a:rPr lang="sr-Latn-CS" altLang="en-US" sz="2400" dirty="0" smtClean="0">
                <a:latin typeface="+mn-lt"/>
              </a:rPr>
              <a:t> </a:t>
            </a:r>
            <a:endParaRPr lang="sr-Cyrl-RS" altLang="en-US" sz="2400" dirty="0" smtClean="0">
              <a:latin typeface="+mn-lt"/>
            </a:endParaRPr>
          </a:p>
          <a:p>
            <a:pPr eaLnBrk="1" fontAlgn="auto" hangingPunct="1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sr-Cyrl-RS" altLang="en-US" sz="2400" dirty="0" smtClean="0">
                <a:latin typeface="+mn-lt"/>
              </a:rPr>
              <a:t>Фуросемид</a:t>
            </a:r>
            <a:r>
              <a:rPr lang="en-US" altLang="en-US" sz="2400" dirty="0" smtClean="0">
                <a:latin typeface="+mn-lt"/>
              </a:rPr>
              <a:t> 20-40 </a:t>
            </a:r>
            <a:r>
              <a:rPr lang="sr-Cyrl-RS" altLang="en-US" sz="2400" dirty="0" smtClean="0">
                <a:latin typeface="+mn-lt"/>
              </a:rPr>
              <a:t>мг</a:t>
            </a:r>
            <a:r>
              <a:rPr lang="en-US" altLang="en-US" sz="2400" dirty="0" smtClean="0">
                <a:latin typeface="+mn-lt"/>
              </a:rPr>
              <a:t> </a:t>
            </a:r>
            <a:r>
              <a:rPr lang="sr-Cyrl-RS" altLang="en-US" sz="2400" dirty="0" smtClean="0">
                <a:latin typeface="+mn-lt"/>
              </a:rPr>
              <a:t>ив</a:t>
            </a:r>
          </a:p>
          <a:p>
            <a:pPr eaLnBrk="1" fontAlgn="auto" hangingPunct="1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sr-Cyrl-RS" altLang="en-US" sz="2400" dirty="0" smtClean="0">
                <a:latin typeface="+mn-lt"/>
              </a:rPr>
              <a:t>Глицерол</a:t>
            </a:r>
            <a:r>
              <a:rPr lang="sr-Latn-CS" altLang="en-US" sz="2400" dirty="0" smtClean="0">
                <a:latin typeface="+mn-lt"/>
              </a:rPr>
              <a:t> 10% 250 </a:t>
            </a:r>
            <a:r>
              <a:rPr lang="sr-Cyrl-RS" altLang="en-US" sz="2400" dirty="0" smtClean="0">
                <a:latin typeface="+mn-lt"/>
              </a:rPr>
              <a:t>мл</a:t>
            </a:r>
            <a:r>
              <a:rPr lang="sr-Latn-CS" altLang="en-US" sz="2400" dirty="0" smtClean="0">
                <a:latin typeface="+mn-lt"/>
              </a:rPr>
              <a:t> </a:t>
            </a:r>
            <a:r>
              <a:rPr lang="sr-Cyrl-RS" altLang="en-US" sz="2400" dirty="0" smtClean="0">
                <a:latin typeface="+mn-lt"/>
              </a:rPr>
              <a:t>ив</a:t>
            </a:r>
            <a:r>
              <a:rPr lang="sr-Latn-CS" altLang="en-US" sz="2400" dirty="0" smtClean="0">
                <a:latin typeface="+mn-lt"/>
              </a:rPr>
              <a:t> </a:t>
            </a:r>
            <a:r>
              <a:rPr lang="sr-Cyrl-RS" altLang="en-US" sz="2400" dirty="0" smtClean="0">
                <a:latin typeface="+mn-lt"/>
              </a:rPr>
              <a:t>током</a:t>
            </a:r>
            <a:r>
              <a:rPr lang="sr-Latn-CS" altLang="en-US" sz="2400" dirty="0" smtClean="0">
                <a:latin typeface="+mn-lt"/>
              </a:rPr>
              <a:t> 30-60 </a:t>
            </a:r>
            <a:r>
              <a:rPr lang="sr-Cyrl-RS" altLang="en-US" sz="2400" dirty="0" smtClean="0">
                <a:latin typeface="+mn-lt"/>
              </a:rPr>
              <a:t>мин на</a:t>
            </a:r>
            <a:r>
              <a:rPr lang="sr-Latn-CS" altLang="en-US" sz="2400" dirty="0" smtClean="0">
                <a:latin typeface="+mn-lt"/>
              </a:rPr>
              <a:t> 6 </a:t>
            </a:r>
            <a:r>
              <a:rPr lang="sr-Cyrl-RS" altLang="en-US" sz="2400" dirty="0" smtClean="0">
                <a:latin typeface="+mn-lt"/>
              </a:rPr>
              <a:t>х</a:t>
            </a:r>
          </a:p>
          <a:p>
            <a:pPr eaLnBrk="1" fontAlgn="auto" hangingPunct="1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sr-Cyrl-RS" altLang="en-US" sz="2400" dirty="0" smtClean="0">
                <a:latin typeface="+mn-lt"/>
              </a:rPr>
              <a:t>Избегавати давање раствора глукозе и хипотоних раствора</a:t>
            </a:r>
            <a:endParaRPr lang="en-US" altLang="en-US" sz="2400" dirty="0" smtClean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3"/>
          <p:cNvSpPr txBox="1">
            <a:spLocks noChangeArrowheads="1"/>
          </p:cNvSpPr>
          <p:nvPr/>
        </p:nvSpPr>
        <p:spPr bwMode="auto">
          <a:xfrm>
            <a:off x="395288" y="428625"/>
            <a:ext cx="87487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Хируршке</a:t>
            </a:r>
            <a:r>
              <a:rPr lang="sr-Latn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sr-Cyrl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мере</a:t>
            </a:r>
            <a:r>
              <a:rPr lang="sr-Latn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sr-Cyrl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у</a:t>
            </a:r>
            <a:r>
              <a:rPr lang="sr-Latn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sr-Cyrl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лечењу</a:t>
            </a:r>
            <a:r>
              <a:rPr lang="sr-Latn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sr-Cyrl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едема</a:t>
            </a:r>
            <a:r>
              <a:rPr lang="sr-Latn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sr-Cyrl-C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мозга</a:t>
            </a:r>
            <a:endParaRPr lang="en-US" altLang="en-US" sz="3600"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pic>
        <p:nvPicPr>
          <p:cNvPr id="72707" name="Picture 4" descr="MCAEdemSurgical"/>
          <p:cNvPicPr>
            <a:picLocks noChangeAspect="1" noChangeArrowheads="1"/>
          </p:cNvPicPr>
          <p:nvPr/>
        </p:nvPicPr>
        <p:blipFill>
          <a:blip r:embed="rId2">
            <a:lum bright="-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514600"/>
            <a:ext cx="2520950" cy="3024188"/>
          </a:xfrm>
          <a:prstGeom prst="rect">
            <a:avLst/>
          </a:prstGeom>
          <a:noFill/>
          <a:ln w="9525">
            <a:solidFill>
              <a:srgbClr val="00004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08" name="Text Box 5"/>
          <p:cNvSpPr txBox="1">
            <a:spLocks noChangeArrowheads="1"/>
          </p:cNvSpPr>
          <p:nvPr/>
        </p:nvSpPr>
        <p:spPr bwMode="auto">
          <a:xfrm>
            <a:off x="0" y="1257300"/>
            <a:ext cx="91440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90500" indent="-1905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  <a:buClr>
                <a:srgbClr val="0FFFAF"/>
              </a:buClr>
              <a:buSzPct val="60000"/>
              <a:buFont typeface="Monotype Sorts" pitchFamily="2" charset="2"/>
              <a:buNone/>
            </a:pPr>
            <a:r>
              <a:rPr lang="sr-Cyrl-CS" altLang="en-US" sz="2400">
                <a:cs typeface="Arial" panose="020B0604020202020204" pitchFamily="34" charset="0"/>
              </a:rPr>
              <a:t>       ИСКЉУЧИВО</a:t>
            </a:r>
            <a:r>
              <a:rPr lang="en-US" altLang="en-US" sz="2400">
                <a:cs typeface="Arial" panose="020B0604020202020204" pitchFamily="34" charset="0"/>
              </a:rPr>
              <a:t> </a:t>
            </a:r>
            <a:r>
              <a:rPr lang="sr-Cyrl-CS" altLang="en-US" sz="2400">
                <a:cs typeface="Arial" panose="020B0604020202020204" pitchFamily="34" charset="0"/>
              </a:rPr>
              <a:t>КАДА</a:t>
            </a:r>
            <a:r>
              <a:rPr lang="en-US" altLang="en-US" sz="2400">
                <a:cs typeface="Arial" panose="020B0604020202020204" pitchFamily="34" charset="0"/>
              </a:rPr>
              <a:t> </a:t>
            </a:r>
            <a:r>
              <a:rPr lang="sr-Cyrl-CS" altLang="en-US" sz="2400">
                <a:cs typeface="Arial" panose="020B0604020202020204" pitchFamily="34" charset="0"/>
              </a:rPr>
              <a:t>СУ</a:t>
            </a:r>
            <a:r>
              <a:rPr lang="en-US" altLang="en-US" sz="2400">
                <a:cs typeface="Arial" panose="020B0604020202020204" pitchFamily="34" charset="0"/>
              </a:rPr>
              <a:t> </a:t>
            </a:r>
            <a:r>
              <a:rPr lang="sr-Cyrl-CS" altLang="en-US" sz="2400">
                <a:cs typeface="Arial" panose="020B0604020202020204" pitchFamily="34" charset="0"/>
              </a:rPr>
              <a:t>СВЕ</a:t>
            </a:r>
            <a:r>
              <a:rPr lang="en-US" altLang="en-US" sz="2400">
                <a:cs typeface="Arial" panose="020B0604020202020204" pitchFamily="34" charset="0"/>
              </a:rPr>
              <a:t> </a:t>
            </a:r>
            <a:r>
              <a:rPr lang="sr-Cyrl-CS" altLang="en-US" sz="2400">
                <a:cs typeface="Arial" panose="020B0604020202020204" pitchFamily="34" charset="0"/>
              </a:rPr>
              <a:t>ОСТАЛЕ</a:t>
            </a:r>
            <a:r>
              <a:rPr lang="en-US" altLang="en-US" sz="2400">
                <a:cs typeface="Arial" panose="020B0604020202020204" pitchFamily="34" charset="0"/>
              </a:rPr>
              <a:t> </a:t>
            </a:r>
            <a:r>
              <a:rPr lang="sr-Cyrl-CS" altLang="en-US" sz="2400">
                <a:cs typeface="Arial" panose="020B0604020202020204" pitchFamily="34" charset="0"/>
              </a:rPr>
              <a:t>МЕРЕ</a:t>
            </a:r>
            <a:r>
              <a:rPr lang="en-US" altLang="en-US" sz="2400">
                <a:cs typeface="Arial" panose="020B0604020202020204" pitchFamily="34" charset="0"/>
              </a:rPr>
              <a:t> </a:t>
            </a:r>
            <a:r>
              <a:rPr lang="sr-Cyrl-CS" altLang="en-US" sz="2400">
                <a:cs typeface="Arial" panose="020B0604020202020204" pitchFamily="34" charset="0"/>
              </a:rPr>
              <a:t>НЕЕФИКАСНЕ</a:t>
            </a:r>
            <a:r>
              <a:rPr lang="sr-Latn-CS" altLang="en-US" sz="2400">
                <a:cs typeface="Arial" panose="020B0604020202020204" pitchFamily="34" charset="0"/>
              </a:rPr>
              <a:t>!</a:t>
            </a:r>
            <a:endParaRPr lang="en-US" altLang="en-US" sz="2400">
              <a:cs typeface="Arial" panose="020B0604020202020204" pitchFamily="34" charset="0"/>
            </a:endParaRPr>
          </a:p>
        </p:txBody>
      </p:sp>
      <p:sp>
        <p:nvSpPr>
          <p:cNvPr id="102406" name="Text Box 6"/>
          <p:cNvSpPr txBox="1">
            <a:spLocks noChangeArrowheads="1"/>
          </p:cNvSpPr>
          <p:nvPr/>
        </p:nvSpPr>
        <p:spPr bwMode="auto">
          <a:xfrm>
            <a:off x="323850" y="2060575"/>
            <a:ext cx="592455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sr-Cyrl-CS" sz="2400" dirty="0">
                <a:latin typeface="+mn-lt"/>
                <a:cs typeface="Arial" charset="0"/>
              </a:rPr>
              <a:t>Декомпресивна</a:t>
            </a:r>
            <a:r>
              <a:rPr lang="en-U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хемикраниектомија</a:t>
            </a:r>
            <a:r>
              <a:rPr lang="sr-Latn-C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и</a:t>
            </a:r>
            <a:r>
              <a:rPr lang="sr-Latn-C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дурапластика</a:t>
            </a:r>
            <a:r>
              <a:rPr lang="sr-Latn-C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код</a:t>
            </a:r>
            <a:r>
              <a:rPr lang="sr-Latn-C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комплетне</a:t>
            </a:r>
            <a:r>
              <a:rPr lang="sr-Latn-C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оклузије</a:t>
            </a:r>
            <a:r>
              <a:rPr lang="sr-Latn-C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а</a:t>
            </a:r>
            <a:r>
              <a:rPr lang="sr-Latn-CS" sz="2400" dirty="0">
                <a:latin typeface="+mn-lt"/>
                <a:cs typeface="Arial" charset="0"/>
              </a:rPr>
              <a:t>. </a:t>
            </a:r>
            <a:r>
              <a:rPr lang="sr-Cyrl-CS" sz="2400" dirty="0">
                <a:latin typeface="+mn-lt"/>
                <a:cs typeface="Arial" charset="0"/>
              </a:rPr>
              <a:t>церебри</a:t>
            </a:r>
            <a:r>
              <a:rPr lang="sr-Latn-C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медије</a:t>
            </a:r>
            <a:endParaRPr lang="sr-Latn-CS" sz="2400" dirty="0">
              <a:latin typeface="+mn-lt"/>
              <a:cs typeface="Arial" charset="0"/>
            </a:endParaRPr>
          </a:p>
          <a:p>
            <a:pPr marL="442913" indent="-4429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Font typeface="Wingdings" pitchFamily="2" charset="2"/>
              <a:buChar char="Ø"/>
              <a:defRPr/>
            </a:pPr>
            <a:endParaRPr lang="sr-Latn-CS" sz="2400" dirty="0">
              <a:latin typeface="+mn-lt"/>
              <a:cs typeface="Arial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sr-Cyrl-CS" sz="2400" dirty="0">
                <a:latin typeface="+mn-lt"/>
                <a:cs typeface="Arial" charset="0"/>
              </a:rPr>
              <a:t>Субокципитална</a:t>
            </a:r>
            <a:r>
              <a:rPr lang="en-U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декомпресивна</a:t>
            </a:r>
            <a:r>
              <a:rPr lang="en-U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краниотомија</a:t>
            </a:r>
            <a:r>
              <a:rPr lang="en-U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код</a:t>
            </a:r>
            <a:r>
              <a:rPr lang="sr-Latn-C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церебеларних</a:t>
            </a:r>
            <a:r>
              <a:rPr lang="sr-Latn-C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инфаркта</a:t>
            </a:r>
            <a:endParaRPr lang="sr-Latn-CS" sz="2400" dirty="0">
              <a:latin typeface="+mn-lt"/>
              <a:cs typeface="Arial" charset="0"/>
            </a:endParaRPr>
          </a:p>
          <a:p>
            <a:pPr marL="442913" indent="-442913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Font typeface="Wingdings" pitchFamily="2" charset="2"/>
              <a:buChar char="Ø"/>
              <a:defRPr/>
            </a:pPr>
            <a:endParaRPr lang="sr-Latn-CS" sz="2400" dirty="0">
              <a:latin typeface="+mn-lt"/>
              <a:cs typeface="Arial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sr-Cyrl-CS" sz="2400" dirty="0">
                <a:latin typeface="+mn-lt"/>
                <a:cs typeface="Arial" charset="0"/>
              </a:rPr>
              <a:t>Вентрикулостомија</a:t>
            </a:r>
            <a:r>
              <a:rPr lang="en-U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и</a:t>
            </a:r>
            <a:r>
              <a:rPr lang="en-U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ликворска</a:t>
            </a:r>
            <a:r>
              <a:rPr lang="en-U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дренажа</a:t>
            </a:r>
            <a:r>
              <a:rPr lang="en-U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код</a:t>
            </a:r>
            <a:r>
              <a:rPr lang="en-US" sz="2400" dirty="0">
                <a:latin typeface="+mn-lt"/>
                <a:cs typeface="Arial" charset="0"/>
              </a:rPr>
              <a:t> </a:t>
            </a:r>
            <a:r>
              <a:rPr lang="sr-Cyrl-CS" sz="2400" dirty="0">
                <a:latin typeface="+mn-lt"/>
                <a:cs typeface="Arial" charset="0"/>
              </a:rPr>
              <a:t>хидроцефалуса</a:t>
            </a:r>
            <a:endParaRPr lang="en-US" sz="2400" dirty="0">
              <a:latin typeface="+mn-lt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228600" y="134938"/>
            <a:ext cx="8686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sr-Cyrl-RS" altLang="en-US" sz="3600">
                <a:latin typeface="Comic Sans MS" panose="030F0702030302020204" pitchFamily="66" charset="0"/>
                <a:cs typeface="Arial" panose="020B0604020202020204" pitchFamily="34" charset="0"/>
              </a:rPr>
              <a:t>Хеморагична трансформација АИМУ</a:t>
            </a:r>
            <a:endParaRPr lang="en-US" altLang="en-US" sz="3600"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304800" y="5276850"/>
            <a:ext cx="8610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RS" altLang="en-US" sz="2400">
                <a:cs typeface="Arial" panose="020B0604020202020204" pitchFamily="34" charset="0"/>
              </a:rPr>
              <a:t>Код</a:t>
            </a:r>
            <a:r>
              <a:rPr lang="sr-Latn-CS" altLang="en-US" sz="2400">
                <a:cs typeface="Arial" panose="020B0604020202020204" pitchFamily="34" charset="0"/>
              </a:rPr>
              <a:t> 30-45% </a:t>
            </a:r>
            <a:r>
              <a:rPr lang="sr-Cyrl-RS" altLang="en-US" sz="2400">
                <a:cs typeface="Arial" panose="020B0604020202020204" pitchFamily="34" charset="0"/>
              </a:rPr>
              <a:t>свих АИМУ</a:t>
            </a:r>
            <a:r>
              <a:rPr lang="sr-Latn-CS" altLang="en-US" sz="2400">
                <a:cs typeface="Arial" panose="020B0604020202020204" pitchFamily="34" charset="0"/>
              </a:rPr>
              <a:t>, </a:t>
            </a:r>
            <a:r>
              <a:rPr lang="sr-Cyrl-RS" altLang="en-US" sz="2400">
                <a:cs typeface="Arial" panose="020B0604020202020204" pitchFamily="34" charset="0"/>
              </a:rPr>
              <a:t>али се симптоматско погоршање</a:t>
            </a:r>
            <a:r>
              <a:rPr lang="sr-Latn-CS" altLang="en-US" sz="2400">
                <a:cs typeface="Arial" panose="020B0604020202020204" pitchFamily="34" charset="0"/>
              </a:rPr>
              <a:t> </a:t>
            </a:r>
            <a:r>
              <a:rPr lang="sr-Cyrl-RS" altLang="en-US" sz="2400">
                <a:cs typeface="Arial" panose="020B0604020202020204" pitchFamily="34" charset="0"/>
              </a:rPr>
              <a:t>региструје само у око </a:t>
            </a:r>
            <a:r>
              <a:rPr lang="sr-Latn-CS" altLang="en-US" sz="2400">
                <a:cs typeface="Arial" panose="020B0604020202020204" pitchFamily="34" charset="0"/>
              </a:rPr>
              <a:t> 5% </a:t>
            </a:r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2362200" y="4191000"/>
            <a:ext cx="1812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RS" altLang="en-US" sz="2400">
                <a:cs typeface="Arial" panose="020B0604020202020204" pitchFamily="34" charset="0"/>
              </a:rPr>
              <a:t>Петехијална</a:t>
            </a:r>
            <a:endParaRPr lang="en-US" altLang="en-US" sz="2400">
              <a:cs typeface="Arial" panose="020B0604020202020204" pitchFamily="34" charset="0"/>
            </a:endParaRPr>
          </a:p>
        </p:txBody>
      </p:sp>
      <p:pic>
        <p:nvPicPr>
          <p:cNvPr id="73733" name="Picture 5" descr="HemoragTransfParenhim"/>
          <p:cNvPicPr>
            <a:picLocks noChangeAspect="1" noChangeArrowheads="1"/>
          </p:cNvPicPr>
          <p:nvPr/>
        </p:nvPicPr>
        <p:blipFill>
          <a:blip r:embed="rId2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1447800"/>
            <a:ext cx="1928813" cy="2546350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6732588" y="4191000"/>
            <a:ext cx="20907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RS" altLang="en-US" sz="2400">
                <a:cs typeface="Arial" panose="020B0604020202020204" pitchFamily="34" charset="0"/>
              </a:rPr>
              <a:t>Паренхимска</a:t>
            </a:r>
            <a:endParaRPr lang="en-US" altLang="en-US" sz="2400">
              <a:cs typeface="Arial" panose="020B0604020202020204" pitchFamily="34" charset="0"/>
            </a:endParaRPr>
          </a:p>
        </p:txBody>
      </p:sp>
      <p:grpSp>
        <p:nvGrpSpPr>
          <p:cNvPr id="73735" name="Group 7"/>
          <p:cNvGrpSpPr>
            <a:grpSpLocks noChangeAspect="1"/>
          </p:cNvGrpSpPr>
          <p:nvPr/>
        </p:nvGrpSpPr>
        <p:grpSpPr bwMode="auto">
          <a:xfrm>
            <a:off x="304800" y="1447800"/>
            <a:ext cx="1954213" cy="2543175"/>
            <a:chOff x="3016" y="2340"/>
            <a:chExt cx="917" cy="1193"/>
          </a:xfrm>
        </p:grpSpPr>
        <p:sp>
          <p:nvSpPr>
            <p:cNvPr id="73740" name="Line 8"/>
            <p:cNvSpPr>
              <a:spLocks noChangeAspect="1" noChangeShapeType="1"/>
            </p:cNvSpPr>
            <p:nvPr/>
          </p:nvSpPr>
          <p:spPr bwMode="auto">
            <a:xfrm flipV="1">
              <a:off x="3560" y="3068"/>
              <a:ext cx="286" cy="45"/>
            </a:xfrm>
            <a:prstGeom prst="line">
              <a:avLst/>
            </a:prstGeom>
            <a:noFill/>
            <a:ln w="9525">
              <a:solidFill>
                <a:srgbClr val="3333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73741" name="Picture 9" descr="HemoragicnaTransfPeteh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2340"/>
              <a:ext cx="917" cy="1193"/>
            </a:xfrm>
            <a:prstGeom prst="rect">
              <a:avLst/>
            </a:prstGeom>
            <a:noFill/>
            <a:ln w="9525">
              <a:solidFill>
                <a:srgbClr val="3333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3742" name="Line 10"/>
            <p:cNvSpPr>
              <a:spLocks noChangeAspect="1" noChangeShapeType="1"/>
            </p:cNvSpPr>
            <p:nvPr/>
          </p:nvSpPr>
          <p:spPr bwMode="auto">
            <a:xfrm flipH="1">
              <a:off x="3243" y="2618"/>
              <a:ext cx="143" cy="90"/>
            </a:xfrm>
            <a:prstGeom prst="line">
              <a:avLst/>
            </a:prstGeom>
            <a:noFill/>
            <a:ln w="9525">
              <a:solidFill>
                <a:srgbClr val="FF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43" name="Line 11"/>
            <p:cNvSpPr>
              <a:spLocks noChangeAspect="1" noChangeShapeType="1"/>
            </p:cNvSpPr>
            <p:nvPr/>
          </p:nvSpPr>
          <p:spPr bwMode="auto">
            <a:xfrm flipH="1" flipV="1">
              <a:off x="3198" y="3023"/>
              <a:ext cx="47" cy="180"/>
            </a:xfrm>
            <a:prstGeom prst="line">
              <a:avLst/>
            </a:prstGeom>
            <a:noFill/>
            <a:ln w="9525">
              <a:solidFill>
                <a:srgbClr val="FF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44" name="Line 12"/>
            <p:cNvSpPr>
              <a:spLocks noChangeAspect="1" noChangeShapeType="1"/>
            </p:cNvSpPr>
            <p:nvPr/>
          </p:nvSpPr>
          <p:spPr bwMode="auto">
            <a:xfrm flipH="1" flipV="1">
              <a:off x="3243" y="2888"/>
              <a:ext cx="190" cy="45"/>
            </a:xfrm>
            <a:prstGeom prst="line">
              <a:avLst/>
            </a:prstGeom>
            <a:noFill/>
            <a:ln w="9525">
              <a:solidFill>
                <a:srgbClr val="FF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3736" name="Group 13"/>
          <p:cNvGrpSpPr>
            <a:grpSpLocks noChangeAspect="1"/>
          </p:cNvGrpSpPr>
          <p:nvPr/>
        </p:nvGrpSpPr>
        <p:grpSpPr bwMode="auto">
          <a:xfrm>
            <a:off x="2362200" y="1447800"/>
            <a:ext cx="2065338" cy="2544763"/>
            <a:chOff x="3923" y="2340"/>
            <a:chExt cx="968" cy="1193"/>
          </a:xfrm>
        </p:grpSpPr>
        <p:pic>
          <p:nvPicPr>
            <p:cNvPr id="73738" name="Picture 14" descr="HemoragicniInfarktCVT"/>
            <p:cNvPicPr>
              <a:picLocks noChangeAspect="1" noChangeArrowheads="1"/>
            </p:cNvPicPr>
            <p:nvPr/>
          </p:nvPicPr>
          <p:blipFill>
            <a:blip r:embed="rId4">
              <a:lum bright="-14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" y="2340"/>
              <a:ext cx="968" cy="1193"/>
            </a:xfrm>
            <a:prstGeom prst="rect">
              <a:avLst/>
            </a:prstGeom>
            <a:noFill/>
            <a:ln w="9525">
              <a:solidFill>
                <a:srgbClr val="3333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3739" name="Line 15"/>
            <p:cNvSpPr>
              <a:spLocks noChangeAspect="1" noChangeShapeType="1"/>
            </p:cNvSpPr>
            <p:nvPr/>
          </p:nvSpPr>
          <p:spPr bwMode="auto">
            <a:xfrm>
              <a:off x="4378" y="2933"/>
              <a:ext cx="142" cy="90"/>
            </a:xfrm>
            <a:prstGeom prst="line">
              <a:avLst/>
            </a:prstGeom>
            <a:noFill/>
            <a:ln w="9525">
              <a:solidFill>
                <a:srgbClr val="FF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73737" name="Picture 16" descr="HemTransf1"/>
          <p:cNvPicPr>
            <a:picLocks noChangeAspect="1" noChangeArrowheads="1"/>
          </p:cNvPicPr>
          <p:nvPr/>
        </p:nvPicPr>
        <p:blipFill>
          <a:blip r:embed="rId5">
            <a:lum bright="-4000"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1447800"/>
            <a:ext cx="2451100" cy="254317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800" smtClean="0">
                <a:latin typeface="Comic Sans MS" panose="030F0702030302020204" pitchFamily="66" charset="0"/>
              </a:rPr>
              <a:t>Мождани</a:t>
            </a:r>
            <a:r>
              <a:rPr lang="sr-Latn-CS" altLang="en-US" sz="4800" smtClean="0">
                <a:latin typeface="Comic Sans MS" panose="030F0702030302020204" pitchFamily="66" charset="0"/>
              </a:rPr>
              <a:t> </a:t>
            </a:r>
            <a:r>
              <a:rPr lang="sr-Cyrl-CS" altLang="en-US" sz="4800" smtClean="0">
                <a:latin typeface="Comic Sans MS" panose="030F0702030302020204" pitchFamily="66" charset="0"/>
              </a:rPr>
              <a:t>удар</a:t>
            </a:r>
            <a:endParaRPr lang="en-US" altLang="en-US" sz="4800" smtClean="0">
              <a:latin typeface="Comic Sans MS" panose="030F0702030302020204" pitchFamily="66" charset="0"/>
            </a:endParaRP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800" b="1" smtClean="0"/>
              <a:t>Други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узрок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смртности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у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свету</a:t>
            </a:r>
            <a:r>
              <a:rPr lang="sr-Latn-CS" altLang="en-US" sz="2800" b="1" smtClean="0"/>
              <a:t> (2009)</a:t>
            </a:r>
          </a:p>
          <a:p>
            <a:endParaRPr lang="sr-Latn-CS" altLang="en-US" sz="2800" b="1" smtClean="0"/>
          </a:p>
          <a:p>
            <a:r>
              <a:rPr lang="sr-Cyrl-CS" altLang="en-US" sz="2800" b="1" smtClean="0"/>
              <a:t>Србија</a:t>
            </a:r>
            <a:r>
              <a:rPr lang="sr-Latn-CS" altLang="en-US" sz="2800" b="1" smtClean="0"/>
              <a:t> (2000)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b="1" smtClean="0"/>
              <a:t>      - </a:t>
            </a:r>
            <a:r>
              <a:rPr lang="sr-Cyrl-CS" altLang="en-US" sz="2800" b="1" smtClean="0"/>
              <a:t>Први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узрок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смртности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жена</a:t>
            </a:r>
            <a:r>
              <a:rPr lang="sr-Latn-CS" altLang="en-US" sz="2800" b="1" smtClean="0"/>
              <a:t>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b="1" smtClean="0"/>
              <a:t>      - </a:t>
            </a:r>
            <a:r>
              <a:rPr lang="sr-Cyrl-CS" altLang="en-US" sz="2800" b="1" smtClean="0"/>
              <a:t>Други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узрок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смртности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мушкараца</a:t>
            </a:r>
            <a:r>
              <a:rPr lang="sr-Latn-CS" altLang="en-US" sz="2800" b="1" smtClean="0"/>
              <a:t> </a:t>
            </a:r>
          </a:p>
          <a:p>
            <a:pPr>
              <a:buFont typeface="Wingdings" panose="05000000000000000000" pitchFamily="2" charset="2"/>
              <a:buNone/>
            </a:pPr>
            <a:endParaRPr lang="sr-Latn-CS" altLang="en-US" sz="2800" b="1" smtClean="0"/>
          </a:p>
          <a:p>
            <a:r>
              <a:rPr lang="sr-Cyrl-CS" altLang="en-US" sz="2800" smtClean="0"/>
              <a:t>Сваких</a:t>
            </a:r>
            <a:r>
              <a:rPr lang="sr-Latn-CS" altLang="en-US" sz="2800" smtClean="0"/>
              <a:t> 45 </a:t>
            </a:r>
            <a:r>
              <a:rPr lang="sr-Cyrl-CS" altLang="en-US" sz="2800" smtClean="0"/>
              <a:t>секунди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неко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доживи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МУ</a:t>
            </a:r>
            <a:endParaRPr lang="sr-Latn-CS" altLang="en-US" sz="2800" smtClean="0"/>
          </a:p>
          <a:p>
            <a:r>
              <a:rPr lang="sr-Cyrl-CS" altLang="en-US" sz="2800" smtClean="0"/>
              <a:t>Свака</a:t>
            </a:r>
            <a:r>
              <a:rPr lang="sr-Latn-CS" altLang="en-US" sz="2800" smtClean="0"/>
              <a:t> 3 </a:t>
            </a:r>
            <a:r>
              <a:rPr lang="sr-Cyrl-CS" altLang="en-US" sz="2800" smtClean="0"/>
              <a:t>минута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неко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умре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од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МУ</a:t>
            </a:r>
            <a:endParaRPr lang="sr-Latn-CS" altLang="en-US" sz="2800" smtClean="0"/>
          </a:p>
          <a:p>
            <a:pPr>
              <a:buFont typeface="Wingdings" panose="05000000000000000000" pitchFamily="2" charset="2"/>
              <a:buNone/>
            </a:pP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Примарна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latin typeface="Comic Sans MS" panose="030F0702030302020204" pitchFamily="66" charset="0"/>
              </a:rPr>
              <a:t>превенција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7475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28650" y="2276475"/>
            <a:ext cx="8007350" cy="3459163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600" smtClean="0"/>
              <a:t>За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разлику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од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коронарне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болести</a:t>
            </a:r>
            <a:endParaRPr lang="sr-Latn-CS" altLang="en-US" sz="2600" smtClean="0"/>
          </a:p>
          <a:p>
            <a:endParaRPr lang="sr-Latn-CS" altLang="en-US" sz="2600" smtClean="0"/>
          </a:p>
          <a:p>
            <a:r>
              <a:rPr lang="sr-Cyrl-CS" altLang="en-US" sz="2600" smtClean="0"/>
              <a:t>Контрола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фактора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ризика</a:t>
            </a:r>
            <a:endParaRPr lang="sr-Latn-CS" altLang="en-US" sz="2600" smtClean="0"/>
          </a:p>
          <a:p>
            <a:r>
              <a:rPr lang="sr-Cyrl-CS" altLang="en-US" sz="2600" smtClean="0"/>
              <a:t>Примена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антиагрегационе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антикоагулантне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терапије код кардиолошких проблема</a:t>
            </a:r>
            <a:endParaRPr lang="sr-Latn-CS" altLang="en-US" sz="2600" smtClean="0"/>
          </a:p>
          <a:p>
            <a:r>
              <a:rPr lang="sr-Cyrl-CS" altLang="en-US" sz="2600" smtClean="0"/>
              <a:t>Хируршко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лечење (каротидна ендартеректомија)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4.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Рана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секундарна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превенција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Latn-CS" altLang="en-US" sz="3600" smtClean="0">
                <a:latin typeface="Comic Sans MS" panose="030F0702030302020204" pitchFamily="66" charset="0"/>
              </a:rPr>
              <a:t/>
            </a:r>
            <a:br>
              <a:rPr lang="sr-Latn-CS" altLang="en-US" sz="3600" smtClean="0">
                <a:latin typeface="Comic Sans MS" panose="030F0702030302020204" pitchFamily="66" charset="0"/>
              </a:rPr>
            </a:br>
            <a:endParaRPr lang="en-US" altLang="en-US" smtClean="0">
              <a:latin typeface="Comic Sans MS" panose="030F0702030302020204" pitchFamily="66" charset="0"/>
            </a:endParaRPr>
          </a:p>
        </p:txBody>
      </p:sp>
      <p:sp>
        <p:nvSpPr>
          <p:cNvPr id="75779" name="Rectangle 3"/>
          <p:cNvSpPr>
            <a:spLocks noGrp="1" noRot="1" noChangeArrowheads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800" smtClean="0"/>
              <a:t>Аспирин</a:t>
            </a:r>
            <a:endParaRPr lang="sr-Latn-CS" altLang="en-US" sz="2800" smtClean="0"/>
          </a:p>
          <a:p>
            <a:r>
              <a:rPr lang="sr-Cyrl-CS" altLang="en-US" sz="2800" smtClean="0"/>
              <a:t>Клопидогрел</a:t>
            </a:r>
            <a:endParaRPr lang="sr-Latn-CS" altLang="en-US" sz="2800" smtClean="0"/>
          </a:p>
          <a:p>
            <a:r>
              <a:rPr lang="sr-Cyrl-CS" altLang="en-US" sz="2800" smtClean="0"/>
              <a:t>Дипиридамол</a:t>
            </a:r>
            <a:r>
              <a:rPr lang="sr-Latn-CS" altLang="en-US" sz="2800" smtClean="0"/>
              <a:t> + </a:t>
            </a:r>
            <a:r>
              <a:rPr lang="sr-Cyrl-CS" altLang="en-US" sz="2800" smtClean="0"/>
              <a:t>Аспирин</a:t>
            </a:r>
            <a:r>
              <a:rPr lang="sr-Latn-CS" altLang="en-US" sz="2800" smtClean="0"/>
              <a:t> </a:t>
            </a:r>
          </a:p>
          <a:p>
            <a:endParaRPr lang="sr-Latn-CS" altLang="en-US" sz="28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smtClean="0">
                <a:solidFill>
                  <a:srgbClr val="C00000"/>
                </a:solidFill>
              </a:rPr>
              <a:t>5. </a:t>
            </a:r>
            <a:r>
              <a:rPr lang="sr-Cyrl-CS" altLang="en-US" sz="2800" smtClean="0">
                <a:solidFill>
                  <a:srgbClr val="C00000"/>
                </a:solidFill>
              </a:rPr>
              <a:t>Рана</a:t>
            </a:r>
            <a:r>
              <a:rPr lang="sr-Latn-CS" altLang="en-US" sz="2800" smtClean="0">
                <a:solidFill>
                  <a:srgbClr val="C00000"/>
                </a:solidFill>
              </a:rPr>
              <a:t> </a:t>
            </a:r>
            <a:r>
              <a:rPr lang="sr-Cyrl-CS" altLang="en-US" sz="2800" smtClean="0">
                <a:solidFill>
                  <a:srgbClr val="C00000"/>
                </a:solidFill>
              </a:rPr>
              <a:t>физикална</a:t>
            </a:r>
            <a:r>
              <a:rPr lang="sr-Latn-CS" altLang="en-US" sz="2800" smtClean="0">
                <a:solidFill>
                  <a:srgbClr val="C00000"/>
                </a:solidFill>
              </a:rPr>
              <a:t> </a:t>
            </a:r>
            <a:r>
              <a:rPr lang="sr-Cyrl-CS" altLang="en-US" sz="2800" smtClean="0">
                <a:solidFill>
                  <a:srgbClr val="C00000"/>
                </a:solidFill>
              </a:rPr>
              <a:t>терапија</a:t>
            </a:r>
            <a:endParaRPr lang="en-US" altLang="en-US" sz="280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Рана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секундарна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превенција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Latn-CS" altLang="en-US" sz="3600" smtClean="0">
                <a:latin typeface="Comic Sans MS" panose="030F0702030302020204" pitchFamily="66" charset="0"/>
              </a:rPr>
              <a:t/>
            </a:r>
            <a:br>
              <a:rPr lang="sr-Latn-CS" altLang="en-US" sz="3600" smtClean="0">
                <a:latin typeface="Comic Sans MS" panose="030F0702030302020204" pitchFamily="66" charset="0"/>
              </a:rPr>
            </a:br>
            <a:endParaRPr lang="en-US" altLang="en-US" smtClean="0">
              <a:latin typeface="Comic Sans MS" panose="030F0702030302020204" pitchFamily="66" charset="0"/>
            </a:endParaRPr>
          </a:p>
        </p:txBody>
      </p:sp>
      <p:sp>
        <p:nvSpPr>
          <p:cNvPr id="76803" name="Rectangle 3"/>
          <p:cNvSpPr>
            <a:spLocks noGrp="1" noRot="1" noChangeArrowheads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RS" altLang="en-US" sz="2800" smtClean="0"/>
              <a:t>Орална антикоагулантна терапија:</a:t>
            </a:r>
          </a:p>
          <a:p>
            <a:endParaRPr lang="sr-Cyrl-RS" altLang="en-US" sz="2800" smtClean="0"/>
          </a:p>
          <a:p>
            <a:pPr>
              <a:buFontTx/>
              <a:buChar char="-"/>
            </a:pPr>
            <a:r>
              <a:rPr lang="sr-Cyrl-RS" altLang="en-US" sz="2800" smtClean="0"/>
              <a:t>Атријална фибрилација (ИНР 2-3)</a:t>
            </a:r>
          </a:p>
          <a:p>
            <a:pPr>
              <a:buFontTx/>
              <a:buChar char="-"/>
            </a:pPr>
            <a:r>
              <a:rPr lang="sr-Cyrl-RS" altLang="en-US" sz="2800" smtClean="0"/>
              <a:t>Вештачке срчане валвуле (ИНР 2.5-3.5)</a:t>
            </a:r>
          </a:p>
          <a:p>
            <a:pPr>
              <a:buFontTx/>
              <a:buChar char="-"/>
            </a:pPr>
            <a:r>
              <a:rPr lang="sr-Cyrl-RS" altLang="en-US" sz="2800" smtClean="0"/>
              <a:t>Доказан кардиоемболијски мождани удар са великим ризиком за реинзултн(ИНР 2-3)</a:t>
            </a:r>
            <a:endParaRPr lang="en-US" alt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4400" smtClean="0">
                <a:solidFill>
                  <a:srgbClr val="C00000"/>
                </a:solidFill>
                <a:latin typeface="Comic Sans MS" panose="030F0702030302020204" pitchFamily="66" charset="0"/>
              </a:rPr>
              <a:t>Хеморагични мождани удар</a:t>
            </a:r>
            <a:endParaRPr lang="en-US" altLang="en-US" sz="4400" smtClean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7827" name="Content Placeholder 2"/>
          <p:cNvSpPr>
            <a:spLocks noGrp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3200" b="1" smtClean="0"/>
              <a:t>С</a:t>
            </a:r>
            <a:r>
              <a:rPr lang="sr-Cyrl-RS" altLang="en-US" sz="3200" b="1" smtClean="0"/>
              <a:t>убарахноидална хеморагија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CS" altLang="en-US" sz="3200" smtClean="0"/>
              <a:t>   - и</a:t>
            </a:r>
            <a:r>
              <a:rPr lang="sr-Cyrl-RS" altLang="en-US" sz="3200" smtClean="0"/>
              <a:t>злив крви у субарахноидални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RS" altLang="en-US" sz="3200" smtClean="0"/>
              <a:t>     простор</a:t>
            </a:r>
          </a:p>
          <a:p>
            <a:endParaRPr lang="sr-Cyrl-CS" altLang="en-US" sz="3200" smtClean="0"/>
          </a:p>
          <a:p>
            <a:r>
              <a:rPr lang="sr-Cyrl-CS" altLang="en-US" sz="3200" b="1" smtClean="0"/>
              <a:t>И</a:t>
            </a:r>
            <a:r>
              <a:rPr lang="sr-Cyrl-RS" altLang="en-US" sz="3200" b="1" smtClean="0"/>
              <a:t>нтрацеребрална хеморагија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Cyrl-RS" altLang="en-US" sz="3200" smtClean="0"/>
              <a:t>   - излив крви у мождани паренхим</a:t>
            </a:r>
            <a:endParaRPr lang="en-US" altLang="en-US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3813" y="115888"/>
            <a:ext cx="8842375" cy="1431925"/>
          </a:xfrm>
        </p:spPr>
        <p:txBody>
          <a:bodyPr/>
          <a:lstStyle/>
          <a:p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Субарахноидална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хеморагија</a:t>
            </a:r>
            <a:r>
              <a:rPr lang="sr-Latn-CS" altLang="en-US" smtClean="0">
                <a:latin typeface="Comic Sans MS" panose="030F0702030302020204" pitchFamily="66" charset="0"/>
              </a:rPr>
              <a:t/>
            </a:r>
            <a:br>
              <a:rPr lang="sr-Latn-CS" altLang="en-US" smtClean="0">
                <a:latin typeface="Comic Sans MS" panose="030F0702030302020204" pitchFamily="66" charset="0"/>
              </a:rPr>
            </a:br>
            <a:endParaRPr lang="en-US" altLang="en-US" smtClean="0">
              <a:latin typeface="Comic Sans MS" panose="030F0702030302020204" pitchFamily="66" charset="0"/>
            </a:endParaRPr>
          </a:p>
        </p:txBody>
      </p:sp>
      <p:sp>
        <p:nvSpPr>
          <p:cNvPr id="7885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0" y="1714500"/>
            <a:ext cx="8845550" cy="495458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sr-Cyrl-CS" altLang="en-US" sz="2800" smtClean="0"/>
              <a:t>80% руптура анеуризме</a:t>
            </a:r>
          </a:p>
          <a:p>
            <a:pPr>
              <a:lnSpc>
                <a:spcPct val="80000"/>
              </a:lnSpc>
            </a:pPr>
            <a:r>
              <a:rPr lang="sr-Cyrl-CS" altLang="en-US" sz="2800" smtClean="0"/>
              <a:t>20%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smtClean="0"/>
              <a:t>     - АВ малформације  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smtClean="0"/>
              <a:t>     - коагулопатије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smtClean="0"/>
              <a:t>     - дилатиране вене или венске малформације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smtClean="0"/>
              <a:t>     - окултне или микотичне анеуризме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smtClean="0"/>
              <a:t>     - тумори мозга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smtClean="0"/>
              <a:t>     - васкулитиси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smtClean="0"/>
              <a:t>     - инфекције ЦНС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smtClean="0"/>
              <a:t>     - пробој крвављења из можданог паренхима  у субарахноидни простор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188" y="-1588"/>
            <a:ext cx="7886700" cy="1325563"/>
          </a:xfrm>
        </p:spPr>
        <p:txBody>
          <a:bodyPr/>
          <a:lstStyle/>
          <a:p>
            <a:r>
              <a:rPr lang="sr-Latn-CS" altLang="en-US" smtClean="0">
                <a:latin typeface="Comic Sans MS" panose="030F0702030302020204" pitchFamily="66" charset="0"/>
              </a:rPr>
              <a:t>Aneurizma (15% multiple)</a:t>
            </a:r>
            <a:endParaRPr lang="en-US" altLang="en-US" smtClean="0">
              <a:latin typeface="Comic Sans MS" panose="030F0702030302020204" pitchFamily="66" charset="0"/>
            </a:endParaRPr>
          </a:p>
        </p:txBody>
      </p:sp>
      <p:sp>
        <p:nvSpPr>
          <p:cNvPr id="7987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11188" y="1314450"/>
            <a:ext cx="8007350" cy="537368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Latn-CS" altLang="en-US" sz="2400" smtClean="0">
                <a:solidFill>
                  <a:srgbClr val="C00000"/>
                </a:solidFill>
              </a:rPr>
              <a:t>ACA 35-40%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400" smtClean="0"/>
              <a:t>     - prednja komunikantna arterija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400" smtClean="0"/>
              <a:t>     - perikalozna arterija</a:t>
            </a:r>
          </a:p>
          <a:p>
            <a:r>
              <a:rPr lang="sr-Latn-CS" altLang="en-US" sz="2400" smtClean="0">
                <a:solidFill>
                  <a:srgbClr val="C00000"/>
                </a:solidFill>
              </a:rPr>
              <a:t>ACI 30%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400" smtClean="0"/>
              <a:t>     - zadnja komunikantna arterija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400" smtClean="0"/>
              <a:t>     - bifurkacija karotida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400" smtClean="0"/>
              <a:t>     - prednja horioidna arterija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400" smtClean="0"/>
              <a:t>     - oftalmička arterija</a:t>
            </a:r>
          </a:p>
          <a:p>
            <a:r>
              <a:rPr lang="sr-Latn-CS" altLang="en-US" sz="2400" smtClean="0">
                <a:solidFill>
                  <a:srgbClr val="C00000"/>
                </a:solidFill>
              </a:rPr>
              <a:t>ACM 20-25%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400" smtClean="0"/>
              <a:t>     - bifurkacija, trifurkacija</a:t>
            </a:r>
          </a:p>
          <a:p>
            <a:r>
              <a:rPr lang="sr-Latn-CS" altLang="en-US" sz="2400" smtClean="0">
                <a:solidFill>
                  <a:srgbClr val="C00000"/>
                </a:solidFill>
              </a:rPr>
              <a:t>Zadnji sliv 10%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400" smtClean="0"/>
              <a:t>     - bazilarna arterija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400" smtClean="0"/>
              <a:t>     - zadnja donja cerebelarna arterija </a:t>
            </a: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Епидемиологија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80899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323850" y="1916113"/>
            <a:ext cx="8845550" cy="41910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Latn-CS" altLang="en-US" sz="2800" smtClean="0"/>
              <a:t>2-5% </a:t>
            </a:r>
            <a:r>
              <a:rPr lang="sr-Cyrl-CS" altLang="en-US" sz="2800" smtClean="0"/>
              <a:t>свих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акутних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МУ</a:t>
            </a:r>
            <a:endParaRPr lang="sr-Latn-CS" altLang="en-US" sz="2800" smtClean="0"/>
          </a:p>
          <a:p>
            <a:r>
              <a:rPr lang="sr-Cyrl-CS" altLang="en-US" sz="2800" smtClean="0"/>
              <a:t>Инциденца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расте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са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старењем</a:t>
            </a:r>
            <a:r>
              <a:rPr lang="sr-Latn-CS" altLang="en-US" sz="2800" smtClean="0"/>
              <a:t>, </a:t>
            </a:r>
            <a:r>
              <a:rPr lang="sr-Cyrl-CS" altLang="en-US" sz="2800" smtClean="0"/>
              <a:t>највећа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у</a:t>
            </a:r>
            <a:r>
              <a:rPr lang="sr-Latn-CS" altLang="en-US" sz="2800" smtClean="0"/>
              <a:t> 6. </a:t>
            </a:r>
            <a:r>
              <a:rPr lang="sr-Cyrl-CS" altLang="en-US" sz="2800" smtClean="0"/>
              <a:t>деценији</a:t>
            </a:r>
            <a:endParaRPr lang="sr-Latn-CS" altLang="en-US" sz="2800" smtClean="0"/>
          </a:p>
          <a:p>
            <a:r>
              <a:rPr lang="sr-Latn-CS" altLang="en-US" sz="2800" smtClean="0"/>
              <a:t>1.6 x </a:t>
            </a:r>
            <a:r>
              <a:rPr lang="sr-Cyrl-CS" altLang="en-US" sz="2800" smtClean="0"/>
              <a:t>више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код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жена</a:t>
            </a:r>
            <a:endParaRPr lang="sr-Latn-CS" altLang="en-US" sz="2800" smtClean="0"/>
          </a:p>
          <a:p>
            <a:r>
              <a:rPr lang="sr-Cyrl-CS" altLang="en-US" sz="2800" smtClean="0"/>
              <a:t>Смртност</a:t>
            </a:r>
            <a:r>
              <a:rPr lang="sr-Latn-CS" altLang="en-US" sz="2800" smtClean="0"/>
              <a:t> 50%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smtClean="0"/>
              <a:t>         - 10% </a:t>
            </a:r>
            <a:r>
              <a:rPr lang="sr-Cyrl-CS" altLang="en-US" sz="2800" smtClean="0"/>
              <a:t>пре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него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што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стигне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код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лекара</a:t>
            </a:r>
            <a:endParaRPr lang="sr-Latn-CS" altLang="en-US" sz="28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smtClean="0"/>
              <a:t>         - 25% </a:t>
            </a:r>
            <a:r>
              <a:rPr lang="sr-Cyrl-CS" altLang="en-US" sz="2800" smtClean="0"/>
              <a:t>у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прва</a:t>
            </a:r>
            <a:r>
              <a:rPr lang="sr-Latn-CS" altLang="en-US" sz="2800" smtClean="0"/>
              <a:t> 24 </a:t>
            </a:r>
            <a:r>
              <a:rPr lang="sr-Cyrl-CS" altLang="en-US" sz="2800" smtClean="0"/>
              <a:t>сата</a:t>
            </a:r>
            <a:endParaRPr lang="sr-Latn-CS" altLang="en-US" sz="28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smtClean="0"/>
              <a:t>         - </a:t>
            </a:r>
            <a:r>
              <a:rPr lang="sr-Cyrl-CS" altLang="en-US" sz="2800" smtClean="0"/>
              <a:t>велики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број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у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прве</a:t>
            </a:r>
            <a:r>
              <a:rPr lang="sr-Latn-CS" altLang="en-US" sz="2800" smtClean="0"/>
              <a:t> 2 </a:t>
            </a:r>
            <a:r>
              <a:rPr lang="sr-Cyrl-CS" altLang="en-US" sz="2800" smtClean="0"/>
              <a:t>недеље</a:t>
            </a:r>
            <a:endParaRPr lang="sr-Latn-CS" altLang="en-US" sz="28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smtClean="0"/>
              <a:t>         - </a:t>
            </a:r>
            <a:r>
              <a:rPr lang="sr-Cyrl-CS" altLang="en-US" sz="2800" smtClean="0"/>
              <a:t>половина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преживелих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има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когнитивни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поремећај</a:t>
            </a:r>
            <a:endParaRPr lang="en-US" alt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САХ – фактори ризика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1905000"/>
            <a:ext cx="8893175" cy="4619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Cyrl-CS" sz="2400" dirty="0" smtClean="0"/>
              <a:t>Пушење</a:t>
            </a:r>
            <a:r>
              <a:rPr lang="sr-Latn-CS" sz="2400" dirty="0" smtClean="0"/>
              <a:t> </a:t>
            </a:r>
            <a:r>
              <a:rPr lang="sr-Cyrl-CS" sz="2400" dirty="0" smtClean="0"/>
              <a:t>цигарета</a:t>
            </a:r>
            <a:endParaRPr lang="sr-Latn-CS" sz="24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400" dirty="0" smtClean="0"/>
              <a:t>Артеријска</a:t>
            </a:r>
            <a:r>
              <a:rPr lang="sr-Latn-CS" sz="2400" dirty="0" smtClean="0"/>
              <a:t> </a:t>
            </a:r>
            <a:r>
              <a:rPr lang="sr-Cyrl-CS" sz="2400" dirty="0" smtClean="0"/>
              <a:t>хипертензија</a:t>
            </a:r>
            <a:endParaRPr lang="sr-Latn-CS" sz="24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400" dirty="0" smtClean="0"/>
              <a:t>Коришћење</a:t>
            </a:r>
            <a:r>
              <a:rPr lang="sr-Latn-CS" sz="2400" dirty="0" smtClean="0"/>
              <a:t> </a:t>
            </a:r>
            <a:r>
              <a:rPr lang="sr-Cyrl-CS" sz="2400" dirty="0" smtClean="0"/>
              <a:t>кокаина</a:t>
            </a:r>
            <a:endParaRPr lang="sr-Latn-CS" sz="24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400" dirty="0" smtClean="0"/>
              <a:t>Злоупотреба</a:t>
            </a:r>
            <a:r>
              <a:rPr lang="sr-Latn-CS" sz="2400" dirty="0" smtClean="0"/>
              <a:t> </a:t>
            </a:r>
            <a:r>
              <a:rPr lang="sr-Cyrl-CS" sz="2400" dirty="0" smtClean="0"/>
              <a:t>алкохола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CS" sz="2400" dirty="0" smtClean="0"/>
          </a:p>
          <a:p>
            <a:pPr lvl="1" fontAlgn="auto">
              <a:spcAft>
                <a:spcPts val="0"/>
              </a:spcAft>
              <a:defRPr/>
            </a:pPr>
            <a:r>
              <a:rPr lang="sr-Cyrl-CS" sz="2400" dirty="0" smtClean="0"/>
              <a:t>Позитивна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породична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анамнеза</a:t>
            </a:r>
            <a:r>
              <a:rPr lang="sr-Latn-CS" sz="2400" dirty="0" smtClean="0"/>
              <a:t> </a:t>
            </a:r>
            <a:r>
              <a:rPr lang="sr-Cyrl-CS" sz="2400" dirty="0" smtClean="0"/>
              <a:t>САХ</a:t>
            </a:r>
            <a:endParaRPr lang="sr-Latn-CS" sz="2400" dirty="0" smtClean="0"/>
          </a:p>
          <a:p>
            <a:pPr lvl="1" fontAlgn="auto">
              <a:spcAft>
                <a:spcPts val="0"/>
              </a:spcAft>
              <a:defRPr/>
            </a:pPr>
            <a:r>
              <a:rPr lang="sr-Cyrl-CS" sz="2400" dirty="0" smtClean="0"/>
              <a:t>Наследне</a:t>
            </a:r>
            <a:r>
              <a:rPr lang="sr-Latn-CS" sz="2400" dirty="0" smtClean="0"/>
              <a:t> </a:t>
            </a:r>
            <a:r>
              <a:rPr lang="sr-Cyrl-CS" sz="2400" dirty="0" smtClean="0"/>
              <a:t>болести</a:t>
            </a:r>
            <a:r>
              <a:rPr lang="sr-Latn-CS" sz="2400" dirty="0" smtClean="0"/>
              <a:t> </a:t>
            </a:r>
            <a:r>
              <a:rPr lang="sr-Cyrl-CS" sz="2400" dirty="0" smtClean="0"/>
              <a:t>везивног</a:t>
            </a:r>
            <a:r>
              <a:rPr lang="sr-Latn-CS" sz="2400" dirty="0" smtClean="0"/>
              <a:t> </a:t>
            </a:r>
            <a:r>
              <a:rPr lang="sr-Cyrl-CS" sz="2400" dirty="0" smtClean="0"/>
              <a:t>ткива</a:t>
            </a:r>
            <a:r>
              <a:rPr lang="sr-Latn-CS" sz="2400" dirty="0" smtClean="0"/>
              <a:t> (</a:t>
            </a:r>
            <a:r>
              <a:rPr lang="sr-Cyrl-CS" sz="2400" dirty="0" smtClean="0"/>
              <a:t>полицистични</a:t>
            </a:r>
            <a:r>
              <a:rPr lang="sr-Latn-CS" sz="2400" dirty="0" smtClean="0"/>
              <a:t> </a:t>
            </a:r>
            <a:r>
              <a:rPr lang="sr-Cyrl-CS" sz="2400" dirty="0" smtClean="0"/>
              <a:t>бубрези</a:t>
            </a:r>
            <a:r>
              <a:rPr lang="sr-Latn-CS" sz="2400" dirty="0" smtClean="0"/>
              <a:t>, </a:t>
            </a:r>
            <a:r>
              <a:rPr lang="sr-Cyrl-CS" sz="2400" dirty="0" smtClean="0"/>
              <a:t>Ехлер</a:t>
            </a:r>
            <a:r>
              <a:rPr lang="sr-Latn-CS" sz="2400" dirty="0" smtClean="0"/>
              <a:t> </a:t>
            </a:r>
            <a:r>
              <a:rPr lang="sr-Cyrl-CS" sz="2400" dirty="0" smtClean="0"/>
              <a:t>Данлосов</a:t>
            </a:r>
            <a:r>
              <a:rPr lang="sr-Latn-CS" sz="2400" dirty="0" smtClean="0"/>
              <a:t> </a:t>
            </a:r>
            <a:r>
              <a:rPr lang="sr-Cyrl-CS" sz="2400" dirty="0" smtClean="0"/>
              <a:t>синдром</a:t>
            </a:r>
            <a:r>
              <a:rPr lang="sr-Latn-CS" sz="2400" dirty="0" smtClean="0"/>
              <a:t>, </a:t>
            </a:r>
            <a:r>
              <a:rPr lang="sr-Cyrl-CS" sz="2400" dirty="0" smtClean="0"/>
              <a:t>Марфанов</a:t>
            </a:r>
            <a:r>
              <a:rPr lang="sr-Latn-CS" sz="2400" dirty="0" smtClean="0"/>
              <a:t> </a:t>
            </a:r>
            <a:r>
              <a:rPr lang="sr-Cyrl-CS" sz="2400" dirty="0" smtClean="0"/>
              <a:t>синдром</a:t>
            </a:r>
            <a:r>
              <a:rPr lang="sr-Latn-CS" sz="2400" dirty="0" smtClean="0"/>
              <a:t>, </a:t>
            </a:r>
            <a:r>
              <a:rPr lang="sr-Cyrl-CS" sz="2400" dirty="0" smtClean="0"/>
              <a:t>фибромускуларна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дисплазија</a:t>
            </a:r>
            <a:r>
              <a:rPr lang="sr-Latn-CS" sz="2400" dirty="0" smtClean="0"/>
              <a:t>) </a:t>
            </a:r>
            <a:r>
              <a:rPr lang="sr-Cyrl-CS" sz="2400" dirty="0" smtClean="0"/>
              <a:t>праћене</a:t>
            </a:r>
            <a:r>
              <a:rPr lang="sr-Latn-CS" sz="2400" dirty="0" smtClean="0"/>
              <a:t> </a:t>
            </a:r>
            <a:r>
              <a:rPr lang="sr-Cyrl-CS" sz="2400" dirty="0" smtClean="0"/>
              <a:t>појавом</a:t>
            </a:r>
            <a:r>
              <a:rPr lang="sr-Latn-CS" sz="2400" dirty="0" smtClean="0"/>
              <a:t> </a:t>
            </a:r>
            <a:r>
              <a:rPr lang="sr-Cyrl-CS" sz="2400" dirty="0" smtClean="0"/>
              <a:t>анеуризми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188913"/>
            <a:ext cx="7886700" cy="1325562"/>
          </a:xfrm>
        </p:spPr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САХ – клиничка слика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8294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171450" y="1700213"/>
            <a:ext cx="8964613" cy="46196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600" b="1" smtClean="0">
                <a:solidFill>
                  <a:srgbClr val="C00000"/>
                </a:solidFill>
              </a:rPr>
              <a:t>Главобоља</a:t>
            </a:r>
            <a:r>
              <a:rPr lang="sr-Latn-CS" altLang="en-US" sz="2600" smtClean="0"/>
              <a:t>–</a:t>
            </a:r>
            <a:r>
              <a:rPr lang="sr-Cyrl-CS" altLang="en-US" sz="2600" smtClean="0"/>
              <a:t>кључни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симптом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код</a:t>
            </a:r>
            <a:r>
              <a:rPr lang="sr-Latn-CS" altLang="en-US" sz="2600" smtClean="0"/>
              <a:t> 85-100% </a:t>
            </a:r>
            <a:r>
              <a:rPr lang="sr-Cyrl-CS" altLang="en-US" sz="2600" smtClean="0"/>
              <a:t>болесника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             - </a:t>
            </a:r>
            <a:r>
              <a:rPr lang="sr-Cyrl-CS" altLang="en-US" sz="2600" smtClean="0"/>
              <a:t>нагло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експлозивно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као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никада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до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тада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             - </a:t>
            </a:r>
            <a:r>
              <a:rPr lang="sr-Cyrl-CS" altLang="en-US" sz="2600" smtClean="0"/>
              <a:t>код</a:t>
            </a:r>
            <a:r>
              <a:rPr lang="sr-Latn-CS" altLang="en-US" sz="2600" smtClean="0"/>
              <a:t> 40% </a:t>
            </a:r>
            <a:r>
              <a:rPr lang="sr-Cyrl-CS" altLang="en-US" sz="2600" smtClean="0"/>
              <a:t>болесника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једини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симптом</a:t>
            </a:r>
            <a:endParaRPr lang="sr-Latn-CS" altLang="en-US" sz="2600" smtClean="0"/>
          </a:p>
          <a:p>
            <a:r>
              <a:rPr lang="sr-Cyrl-CS" altLang="en-US" sz="2600" b="1" smtClean="0">
                <a:solidFill>
                  <a:srgbClr val="C00000"/>
                </a:solidFill>
              </a:rPr>
              <a:t>Поремећај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b="1" smtClean="0">
                <a:solidFill>
                  <a:srgbClr val="C00000"/>
                </a:solidFill>
              </a:rPr>
              <a:t>стања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b="1" smtClean="0">
                <a:solidFill>
                  <a:srgbClr val="C00000"/>
                </a:solidFill>
              </a:rPr>
              <a:t>свести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Latn-CS" altLang="en-US" sz="2600" smtClean="0"/>
              <a:t>– 45% </a:t>
            </a:r>
            <a:r>
              <a:rPr lang="sr-Cyrl-CS" altLang="en-US" sz="2600" smtClean="0"/>
              <a:t>болесника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                                   </a:t>
            </a:r>
            <a:r>
              <a:rPr lang="sr-Cyrl-RS" altLang="en-US" sz="2600" smtClean="0"/>
              <a:t>         </a:t>
            </a:r>
            <a:r>
              <a:rPr lang="sr-Latn-CS" altLang="en-US" sz="2600" smtClean="0"/>
              <a:t>- </a:t>
            </a:r>
            <a:r>
              <a:rPr lang="sr-Cyrl-CS" altLang="en-US" sz="2600" smtClean="0"/>
              <a:t>кома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конфузно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стање</a:t>
            </a:r>
            <a:endParaRPr lang="sr-Latn-CS" altLang="en-US" sz="2600" smtClean="0"/>
          </a:p>
          <a:p>
            <a:r>
              <a:rPr lang="sr-Cyrl-CS" altLang="en-US" sz="2600" b="1" smtClean="0">
                <a:solidFill>
                  <a:srgbClr val="C00000"/>
                </a:solidFill>
              </a:rPr>
              <a:t>Менингеални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b="1" smtClean="0">
                <a:solidFill>
                  <a:srgbClr val="C00000"/>
                </a:solidFill>
              </a:rPr>
              <a:t>знаци</a:t>
            </a:r>
            <a:endParaRPr lang="sr-Latn-CS" altLang="en-US" sz="2600" b="1" smtClean="0">
              <a:solidFill>
                <a:srgbClr val="C00000"/>
              </a:solidFill>
            </a:endParaRPr>
          </a:p>
          <a:p>
            <a:r>
              <a:rPr lang="sr-Cyrl-CS" altLang="en-US" sz="2600" b="1" smtClean="0">
                <a:solidFill>
                  <a:srgbClr val="C00000"/>
                </a:solidFill>
              </a:rPr>
              <a:t>Фокални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b="1" smtClean="0">
                <a:solidFill>
                  <a:srgbClr val="C00000"/>
                </a:solidFill>
              </a:rPr>
              <a:t>неуролошки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b="1" smtClean="0">
                <a:solidFill>
                  <a:srgbClr val="C00000"/>
                </a:solidFill>
              </a:rPr>
              <a:t>знаци</a:t>
            </a:r>
            <a:r>
              <a:rPr lang="sr-Latn-CS" altLang="en-US" sz="2600" b="1" smtClean="0">
                <a:solidFill>
                  <a:srgbClr val="C00000"/>
                </a:solidFill>
              </a:rPr>
              <a:t> </a:t>
            </a:r>
            <a:r>
              <a:rPr lang="sr-Cyrl-CS" altLang="en-US" sz="2600" smtClean="0"/>
              <a:t>код</a:t>
            </a:r>
            <a:r>
              <a:rPr lang="sr-Latn-CS" altLang="en-US" sz="2600" smtClean="0"/>
              <a:t> 10-15% </a:t>
            </a:r>
            <a:r>
              <a:rPr lang="sr-Cyrl-CS" altLang="en-US" sz="2600" smtClean="0"/>
              <a:t>болесника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</a:t>
            </a:r>
            <a:r>
              <a:rPr lang="sr-Cyrl-RS" altLang="en-US" sz="2600" smtClean="0"/>
              <a:t>                </a:t>
            </a:r>
            <a:r>
              <a:rPr lang="sr-Cyrl-CS" altLang="en-US" sz="2600" smtClean="0"/>
              <a:t>последица</a:t>
            </a:r>
            <a:r>
              <a:rPr lang="sr-Latn-CS" altLang="en-US" sz="2600" smtClean="0"/>
              <a:t>- </a:t>
            </a:r>
            <a:r>
              <a:rPr lang="sr-Cyrl-CS" altLang="en-US" sz="2600" smtClean="0"/>
              <a:t>компресије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анеуризме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               - </a:t>
            </a:r>
            <a:r>
              <a:rPr lang="sr-Cyrl-CS" altLang="en-US" sz="2600" smtClean="0"/>
              <a:t>ширења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крвављења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паренхим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мозга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               - </a:t>
            </a:r>
            <a:r>
              <a:rPr lang="sr-Cyrl-CS" altLang="en-US" sz="2600" smtClean="0"/>
              <a:t>стварања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великог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субарахноидалног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угрушка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47625"/>
            <a:ext cx="7886700" cy="1325563"/>
          </a:xfrm>
        </p:spPr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САХ - дијагноза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8397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0" y="1357313"/>
            <a:ext cx="9429750" cy="55006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800" smtClean="0"/>
              <a:t>Главобоља</a:t>
            </a:r>
            <a:endParaRPr lang="sr-Latn-CS" altLang="en-US" sz="2800" smtClean="0"/>
          </a:p>
          <a:p>
            <a:r>
              <a:rPr lang="sr-Cyrl-CS" altLang="en-US" sz="2800" smtClean="0"/>
              <a:t>Очно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дно</a:t>
            </a:r>
            <a:r>
              <a:rPr lang="sr-Latn-CS" altLang="en-US" sz="2800" smtClean="0"/>
              <a:t>- </a:t>
            </a:r>
            <a:r>
              <a:rPr lang="sr-Cyrl-CS" altLang="en-US" sz="2800" smtClean="0"/>
              <a:t>ретиналне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хеморагије</a:t>
            </a:r>
            <a:endParaRPr lang="sr-Latn-CS" altLang="en-US" sz="2800" smtClean="0"/>
          </a:p>
          <a:p>
            <a:r>
              <a:rPr lang="sr-Cyrl-CS" altLang="en-US" sz="2800" smtClean="0"/>
              <a:t>Хитно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ЦТ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главе</a:t>
            </a:r>
            <a:endParaRPr lang="sr-Latn-CS" altLang="en-US" sz="28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smtClean="0"/>
              <a:t>           - 90-95% </a:t>
            </a:r>
            <a:r>
              <a:rPr lang="sr-Cyrl-CS" altLang="en-US" sz="2800" smtClean="0"/>
              <a:t>крв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у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субарахноидалном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простору</a:t>
            </a:r>
            <a:endParaRPr lang="sr-Latn-CS" altLang="en-US" sz="28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smtClean="0"/>
              <a:t>           - 10-15% </a:t>
            </a:r>
            <a:r>
              <a:rPr lang="sr-Cyrl-CS" altLang="en-US" sz="2800" smtClean="0"/>
              <a:t>ЦТ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уредан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у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прва</a:t>
            </a:r>
            <a:r>
              <a:rPr lang="sr-Latn-CS" altLang="en-US" sz="2800" smtClean="0"/>
              <a:t> 24</a:t>
            </a:r>
            <a:r>
              <a:rPr lang="sr-Cyrl-CS" altLang="en-US" sz="2800" smtClean="0"/>
              <a:t>х</a:t>
            </a:r>
            <a:endParaRPr lang="sr-Latn-CS" altLang="en-US" sz="2800" smtClean="0"/>
          </a:p>
          <a:p>
            <a:r>
              <a:rPr lang="sr-Cyrl-CS" altLang="en-US" sz="2800" smtClean="0"/>
              <a:t>ЛП</a:t>
            </a:r>
            <a:r>
              <a:rPr lang="sr-Latn-CS" altLang="en-US" sz="2800" smtClean="0"/>
              <a:t> –</a:t>
            </a:r>
            <a:r>
              <a:rPr lang="sr-Cyrl-CS" altLang="en-US" sz="2800" smtClean="0"/>
              <a:t>може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бити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уредан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у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првих</a:t>
            </a:r>
            <a:r>
              <a:rPr lang="sr-Latn-CS" altLang="en-US" sz="2800" smtClean="0"/>
              <a:t> 6 </a:t>
            </a:r>
            <a:r>
              <a:rPr lang="sr-Cyrl-CS" altLang="en-US" sz="2800" smtClean="0"/>
              <a:t>сати</a:t>
            </a:r>
            <a:endParaRPr lang="sr-Latn-CS" altLang="en-US" sz="28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smtClean="0"/>
              <a:t>        - </a:t>
            </a:r>
            <a:r>
              <a:rPr lang="sr-Cyrl-CS" altLang="en-US" sz="2800" smtClean="0"/>
              <a:t>дијагностички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сигуран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налаз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после</a:t>
            </a:r>
            <a:r>
              <a:rPr lang="sr-Latn-CS" altLang="en-US" sz="2800" smtClean="0"/>
              <a:t> 9-12 </a:t>
            </a:r>
            <a:r>
              <a:rPr lang="sr-Cyrl-RS" altLang="en-US" sz="2800" smtClean="0"/>
              <a:t>сати</a:t>
            </a:r>
            <a:endParaRPr lang="sr-Latn-CS" altLang="en-US" sz="2800" smtClean="0"/>
          </a:p>
          <a:p>
            <a:r>
              <a:rPr lang="sr-Cyrl-CS" altLang="en-US" sz="2800" smtClean="0"/>
              <a:t>Ангиографија</a:t>
            </a:r>
            <a:r>
              <a:rPr lang="sr-Latn-CS" altLang="en-US" sz="2800" smtClean="0"/>
              <a:t>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smtClean="0"/>
              <a:t>        - </a:t>
            </a:r>
            <a:r>
              <a:rPr lang="sr-Cyrl-CS" altLang="en-US" sz="2800" smtClean="0"/>
              <a:t>дигитална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субтракциона</a:t>
            </a:r>
            <a:endParaRPr lang="sr-Latn-CS" altLang="en-US" sz="28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smtClean="0"/>
              <a:t>        - </a:t>
            </a:r>
            <a:r>
              <a:rPr lang="sr-Cyrl-CS" altLang="en-US" sz="2800" smtClean="0"/>
              <a:t>ЦТ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ангиографиа</a:t>
            </a:r>
            <a:r>
              <a:rPr lang="sr-Latn-CS" altLang="en-US" sz="2800" smtClean="0"/>
              <a:t>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smtClean="0"/>
              <a:t>        - </a:t>
            </a:r>
            <a:r>
              <a:rPr lang="sr-Cyrl-CS" altLang="en-US" sz="2800" smtClean="0"/>
              <a:t>МРИ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ангиографија</a:t>
            </a:r>
            <a:endParaRPr lang="en-US" alt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800" smtClean="0">
                <a:latin typeface="Comic Sans MS" panose="030F0702030302020204" pitchFamily="66" charset="0"/>
              </a:rPr>
              <a:t>Мождани</a:t>
            </a:r>
            <a:r>
              <a:rPr lang="sr-Latn-CS" altLang="en-US" sz="4800" smtClean="0">
                <a:latin typeface="Comic Sans MS" panose="030F0702030302020204" pitchFamily="66" charset="0"/>
              </a:rPr>
              <a:t> </a:t>
            </a:r>
            <a:r>
              <a:rPr lang="sr-Cyrl-CS" altLang="en-US" sz="4800" smtClean="0">
                <a:latin typeface="Comic Sans MS" panose="030F0702030302020204" pitchFamily="66" charset="0"/>
              </a:rPr>
              <a:t>удар</a:t>
            </a:r>
            <a:endParaRPr lang="en-US" altLang="en-US" sz="4800" smtClean="0">
              <a:latin typeface="Comic Sans MS" panose="030F0702030302020204" pitchFamily="66" charset="0"/>
            </a:endParaRP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28650" y="1989138"/>
            <a:ext cx="7886700" cy="435133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800" b="1" smtClean="0"/>
              <a:t>Морталитет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од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МУ</a:t>
            </a:r>
            <a:endParaRPr lang="sr-Latn-CS" altLang="en-US" sz="2800" b="1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b="1" smtClean="0"/>
              <a:t> </a:t>
            </a:r>
          </a:p>
          <a:p>
            <a:r>
              <a:rPr lang="sr-Cyrl-CS" altLang="en-US" sz="2800" b="1" smtClean="0"/>
              <a:t>Унутар</a:t>
            </a:r>
            <a:r>
              <a:rPr lang="sr-Latn-CS" altLang="en-US" sz="2800" b="1" smtClean="0"/>
              <a:t> 5 </a:t>
            </a:r>
            <a:r>
              <a:rPr lang="sr-Cyrl-CS" altLang="en-US" sz="2800" b="1" smtClean="0"/>
              <a:t>година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од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МУ</a:t>
            </a:r>
            <a:r>
              <a:rPr lang="sr-Latn-CS" altLang="en-US" sz="2800" b="1" smtClean="0"/>
              <a:t> - 60%</a:t>
            </a:r>
          </a:p>
          <a:p>
            <a:r>
              <a:rPr lang="sr-Cyrl-CS" altLang="en-US" sz="2800" b="1" smtClean="0"/>
              <a:t>Унутар</a:t>
            </a:r>
            <a:r>
              <a:rPr lang="sr-Latn-CS" altLang="en-US" sz="2800" b="1" smtClean="0"/>
              <a:t> 10 </a:t>
            </a:r>
            <a:r>
              <a:rPr lang="sr-Cyrl-CS" altLang="en-US" sz="2800" b="1" smtClean="0"/>
              <a:t>година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од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МУ</a:t>
            </a:r>
            <a:r>
              <a:rPr lang="sr-Latn-CS" altLang="en-US" sz="2800" b="1" smtClean="0"/>
              <a:t> – 80%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b="1" smtClean="0"/>
              <a:t>       </a:t>
            </a:r>
          </a:p>
          <a:p>
            <a:pPr>
              <a:buFont typeface="Wingdings" panose="05000000000000000000" pitchFamily="2" charset="2"/>
              <a:buNone/>
            </a:pPr>
            <a:endParaRPr lang="sr-Latn-CS" altLang="en-US" sz="2800" b="1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b="1" smtClean="0"/>
              <a:t>- </a:t>
            </a:r>
            <a:r>
              <a:rPr lang="sr-Cyrl-CS" altLang="en-US" sz="2800" b="1" smtClean="0"/>
              <a:t>ранг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озбиљних</a:t>
            </a:r>
            <a:r>
              <a:rPr lang="sr-Latn-CS" altLang="en-US" sz="2800" b="1" smtClean="0"/>
              <a:t> </a:t>
            </a:r>
            <a:r>
              <a:rPr lang="sr-Cyrl-CS" altLang="en-US" sz="2800" b="1" smtClean="0"/>
              <a:t>карцинома</a:t>
            </a:r>
            <a:endParaRPr lang="sr-Latn-CS" altLang="en-US" sz="2800" b="1" smtClean="0"/>
          </a:p>
          <a:p>
            <a:pPr>
              <a:buFont typeface="Wingdings" panose="05000000000000000000" pitchFamily="2" charset="2"/>
              <a:buNone/>
            </a:pPr>
            <a:endParaRPr lang="sr-Latn-CS" altLang="en-US" sz="2400" b="1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>
          <a:xfrm>
            <a:off x="468313" y="15875"/>
            <a:ext cx="7886700" cy="1325563"/>
          </a:xfrm>
        </p:spPr>
        <p:txBody>
          <a:bodyPr/>
          <a:lstStyle/>
          <a:p>
            <a:r>
              <a:rPr lang="sr-Cyrl-RS" altLang="en-US" sz="4000" smtClean="0">
                <a:latin typeface="Comic Sans MS" panose="030F0702030302020204" pitchFamily="66" charset="0"/>
              </a:rPr>
              <a:t>Субарахноидална хеморагија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pic>
        <p:nvPicPr>
          <p:cNvPr id="84995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517650"/>
            <a:ext cx="3879850" cy="4895850"/>
          </a:xfrm>
        </p:spPr>
      </p:pic>
      <p:pic>
        <p:nvPicPr>
          <p:cNvPr id="8499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38" y="1733550"/>
            <a:ext cx="34575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0488" y="-19050"/>
            <a:ext cx="9144000" cy="1431925"/>
          </a:xfrm>
        </p:spPr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САХ – неуролошке компликације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9388" y="1412875"/>
            <a:ext cx="8964612" cy="5256213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2400" dirty="0" smtClean="0">
                <a:solidFill>
                  <a:srgbClr val="C00000"/>
                </a:solidFill>
              </a:rPr>
              <a:t>Симптоматски</a:t>
            </a:r>
            <a:r>
              <a:rPr lang="sr-Latn-CS" sz="2400" dirty="0" smtClean="0">
                <a:solidFill>
                  <a:srgbClr val="C00000"/>
                </a:solidFill>
              </a:rPr>
              <a:t> </a:t>
            </a:r>
            <a:r>
              <a:rPr lang="sr-Cyrl-CS" sz="2400" dirty="0" smtClean="0">
                <a:solidFill>
                  <a:srgbClr val="C00000"/>
                </a:solidFill>
              </a:rPr>
              <a:t>вазоспазам</a:t>
            </a:r>
            <a:endParaRPr lang="sr-Latn-CS" sz="24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- </a:t>
            </a:r>
            <a:r>
              <a:rPr lang="sr-Cyrl-CS" sz="2400" dirty="0" smtClean="0"/>
              <a:t>између</a:t>
            </a:r>
            <a:r>
              <a:rPr lang="sr-Latn-CS" sz="2400" dirty="0" smtClean="0"/>
              <a:t> 4. </a:t>
            </a:r>
            <a:r>
              <a:rPr lang="sr-Cyrl-CS" sz="2400" dirty="0" smtClean="0"/>
              <a:t>и</a:t>
            </a:r>
            <a:r>
              <a:rPr lang="sr-Latn-CS" sz="2400" dirty="0" smtClean="0"/>
              <a:t> 12. </a:t>
            </a:r>
            <a:r>
              <a:rPr lang="sr-Cyrl-CS" sz="2400" dirty="0" smtClean="0"/>
              <a:t>дана</a:t>
            </a:r>
            <a:endParaRPr lang="sr-Latn-CS" sz="2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- </a:t>
            </a:r>
            <a:r>
              <a:rPr lang="sr-Cyrl-CS" sz="2400" dirty="0" smtClean="0"/>
              <a:t>пропорционалан</a:t>
            </a:r>
            <a:r>
              <a:rPr lang="sr-Latn-CS" sz="2400" dirty="0" smtClean="0"/>
              <a:t> </a:t>
            </a:r>
            <a:r>
              <a:rPr lang="sr-Cyrl-CS" sz="2400" dirty="0" smtClean="0"/>
              <a:t>количину</a:t>
            </a:r>
            <a:r>
              <a:rPr lang="sr-Latn-CS" sz="2400" dirty="0" smtClean="0"/>
              <a:t> </a:t>
            </a:r>
            <a:r>
              <a:rPr lang="sr-Cyrl-CS" sz="2400" dirty="0" smtClean="0"/>
              <a:t>крви</a:t>
            </a:r>
            <a:r>
              <a:rPr lang="sr-Latn-CS" sz="2400" dirty="0" smtClean="0"/>
              <a:t> </a:t>
            </a:r>
            <a:r>
              <a:rPr lang="sr-Cyrl-CS" sz="2400" dirty="0" smtClean="0"/>
              <a:t>у</a:t>
            </a:r>
            <a:r>
              <a:rPr lang="sr-Latn-CS" sz="2400" dirty="0" smtClean="0"/>
              <a:t> </a:t>
            </a:r>
            <a:r>
              <a:rPr lang="sr-Cyrl-CS" sz="2400" dirty="0" smtClean="0"/>
              <a:t>субарахноидном</a:t>
            </a:r>
            <a:r>
              <a:rPr lang="sr-Latn-CS" sz="2400" dirty="0" smtClean="0"/>
              <a:t> </a:t>
            </a:r>
            <a:r>
              <a:rPr lang="sr-Cyrl-CS" sz="2400" dirty="0" smtClean="0"/>
              <a:t>простору</a:t>
            </a:r>
            <a:endParaRPr lang="sr-Latn-CS" sz="2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- </a:t>
            </a:r>
            <a:r>
              <a:rPr lang="sr-Cyrl-CS" sz="2400" dirty="0" smtClean="0"/>
              <a:t>удружен</a:t>
            </a:r>
            <a:r>
              <a:rPr lang="sr-Latn-CS" sz="2400" dirty="0" smtClean="0"/>
              <a:t> </a:t>
            </a:r>
            <a:r>
              <a:rPr lang="sr-Cyrl-CS" sz="2400" dirty="0" smtClean="0"/>
              <a:t>са</a:t>
            </a:r>
            <a:r>
              <a:rPr lang="sr-Latn-CS" sz="2400" dirty="0" smtClean="0"/>
              <a:t> </a:t>
            </a:r>
            <a:r>
              <a:rPr lang="sr-Cyrl-CS" sz="2400" dirty="0" smtClean="0"/>
              <a:t>исхемијом</a:t>
            </a:r>
            <a:r>
              <a:rPr lang="sr-Latn-CS" sz="2400" dirty="0" smtClean="0"/>
              <a:t> </a:t>
            </a:r>
            <a:r>
              <a:rPr lang="sr-Cyrl-CS" sz="2400" dirty="0" smtClean="0"/>
              <a:t>код</a:t>
            </a:r>
            <a:r>
              <a:rPr lang="sr-Latn-CS" sz="2400" dirty="0" smtClean="0"/>
              <a:t> 40%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- </a:t>
            </a:r>
            <a:r>
              <a:rPr lang="sr-Cyrl-CS" sz="2400" dirty="0" smtClean="0"/>
              <a:t>чест</a:t>
            </a:r>
            <a:r>
              <a:rPr lang="sr-Latn-CS" sz="2400" dirty="0" smtClean="0"/>
              <a:t> </a:t>
            </a:r>
            <a:r>
              <a:rPr lang="sr-Cyrl-CS" sz="2400" dirty="0" smtClean="0"/>
              <a:t>урок</a:t>
            </a:r>
            <a:r>
              <a:rPr lang="sr-Latn-CS" sz="2400" dirty="0" smtClean="0"/>
              <a:t> </a:t>
            </a:r>
            <a:r>
              <a:rPr lang="sr-Cyrl-CS" sz="2400" dirty="0" smtClean="0"/>
              <a:t>смрти</a:t>
            </a:r>
            <a:endParaRPr lang="sr-Latn-CS" sz="24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400" dirty="0" smtClean="0">
                <a:solidFill>
                  <a:srgbClr val="C00000"/>
                </a:solidFill>
              </a:rPr>
              <a:t>Хидроцефалус</a:t>
            </a:r>
            <a:endParaRPr lang="sr-Latn-CS" sz="24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- </a:t>
            </a:r>
            <a:r>
              <a:rPr lang="sr-Cyrl-CS" sz="2400" dirty="0" smtClean="0"/>
              <a:t>код</a:t>
            </a:r>
            <a:r>
              <a:rPr lang="sr-Latn-CS" sz="2400" dirty="0" smtClean="0"/>
              <a:t> 20% </a:t>
            </a:r>
            <a:r>
              <a:rPr lang="sr-Cyrl-CS" sz="2400" dirty="0" smtClean="0"/>
              <a:t>болесника</a:t>
            </a:r>
            <a:endParaRPr lang="sr-Latn-CS" sz="24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- </a:t>
            </a:r>
            <a:r>
              <a:rPr lang="sr-Cyrl-CS" sz="2400" dirty="0" smtClean="0"/>
              <a:t>последица</a:t>
            </a:r>
            <a:r>
              <a:rPr lang="sr-Latn-CS" sz="2400" dirty="0" smtClean="0"/>
              <a:t> </a:t>
            </a:r>
            <a:r>
              <a:rPr lang="sr-Cyrl-CS" sz="2400" dirty="0" smtClean="0"/>
              <a:t>поремећене</a:t>
            </a:r>
            <a:r>
              <a:rPr lang="sr-Latn-CS" sz="2400" dirty="0" smtClean="0"/>
              <a:t> </a:t>
            </a:r>
            <a:r>
              <a:rPr lang="sr-Cyrl-CS" sz="2400" dirty="0" smtClean="0"/>
              <a:t>апсорпције</a:t>
            </a:r>
            <a:r>
              <a:rPr lang="sr-Latn-CS" sz="2400" dirty="0" smtClean="0"/>
              <a:t> </a:t>
            </a:r>
            <a:r>
              <a:rPr lang="sr-Cyrl-CS" sz="2400" dirty="0" smtClean="0"/>
              <a:t>ликвора</a:t>
            </a:r>
            <a:endParaRPr lang="sr-Latn-CS" sz="24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400" dirty="0" smtClean="0">
                <a:solidFill>
                  <a:srgbClr val="C00000"/>
                </a:solidFill>
              </a:rPr>
              <a:t>Поновљено</a:t>
            </a:r>
            <a:r>
              <a:rPr lang="sr-Latn-CS" sz="2400" dirty="0" smtClean="0">
                <a:solidFill>
                  <a:srgbClr val="C00000"/>
                </a:solidFill>
              </a:rPr>
              <a:t> </a:t>
            </a:r>
            <a:r>
              <a:rPr lang="sr-Cyrl-CS" sz="2400" dirty="0" smtClean="0">
                <a:solidFill>
                  <a:srgbClr val="C00000"/>
                </a:solidFill>
              </a:rPr>
              <a:t>крвављење</a:t>
            </a:r>
            <a:endParaRPr lang="sr-Latn-CS" sz="24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- </a:t>
            </a:r>
            <a:r>
              <a:rPr lang="sr-Cyrl-CS" sz="2400" dirty="0" smtClean="0"/>
              <a:t>у</a:t>
            </a:r>
            <a:r>
              <a:rPr lang="sr-Latn-CS" sz="2400" dirty="0" smtClean="0"/>
              <a:t> </a:t>
            </a:r>
            <a:r>
              <a:rPr lang="sr-Cyrl-CS" sz="2400" dirty="0" smtClean="0"/>
              <a:t>раној</a:t>
            </a:r>
            <a:r>
              <a:rPr lang="sr-Latn-CS" sz="2400" dirty="0" smtClean="0"/>
              <a:t> </a:t>
            </a:r>
            <a:r>
              <a:rPr lang="sr-Cyrl-CS" sz="2400" dirty="0" smtClean="0"/>
              <a:t>фази</a:t>
            </a:r>
            <a:r>
              <a:rPr lang="sr-Latn-CS" sz="2400" dirty="0" smtClean="0"/>
              <a:t> </a:t>
            </a:r>
            <a:r>
              <a:rPr lang="sr-Cyrl-CS" sz="2400" dirty="0" smtClean="0"/>
              <a:t>код</a:t>
            </a:r>
            <a:r>
              <a:rPr lang="sr-Latn-CS" sz="2400" dirty="0" smtClean="0"/>
              <a:t> 7% </a:t>
            </a:r>
            <a:r>
              <a:rPr lang="sr-Cyrl-CS" sz="2400" dirty="0" smtClean="0"/>
              <a:t>болесника</a:t>
            </a:r>
            <a:endParaRPr lang="sr-Latn-CS" sz="24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400" dirty="0" smtClean="0">
                <a:solidFill>
                  <a:srgbClr val="C00000"/>
                </a:solidFill>
              </a:rPr>
              <a:t>Епилептични</a:t>
            </a:r>
            <a:r>
              <a:rPr lang="sr-Latn-CS" sz="2400" dirty="0" smtClean="0">
                <a:solidFill>
                  <a:srgbClr val="C00000"/>
                </a:solidFill>
              </a:rPr>
              <a:t> </a:t>
            </a:r>
            <a:r>
              <a:rPr lang="sr-Cyrl-CS" sz="2400" dirty="0" smtClean="0">
                <a:solidFill>
                  <a:srgbClr val="C00000"/>
                </a:solidFill>
              </a:rPr>
              <a:t>напади</a:t>
            </a:r>
            <a:endParaRPr lang="sr-Latn-CS" sz="24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 smtClean="0"/>
              <a:t>      - </a:t>
            </a:r>
            <a:r>
              <a:rPr lang="sr-Cyrl-CS" sz="2400" dirty="0" smtClean="0"/>
              <a:t>код</a:t>
            </a:r>
            <a:r>
              <a:rPr lang="sr-Latn-CS" sz="2400" dirty="0" smtClean="0"/>
              <a:t> </a:t>
            </a:r>
            <a:r>
              <a:rPr lang="sr-Cyrl-CS" sz="2400" dirty="0" smtClean="0"/>
              <a:t>око</a:t>
            </a:r>
            <a:r>
              <a:rPr lang="sr-Latn-CS" sz="2400" dirty="0" smtClean="0"/>
              <a:t> 1/3 </a:t>
            </a:r>
            <a:r>
              <a:rPr lang="sr-Cyrl-CS" sz="2400" dirty="0" smtClean="0"/>
              <a:t>болесника, могу</a:t>
            </a:r>
            <a:r>
              <a:rPr lang="sr-Latn-CS" sz="2400" dirty="0" smtClean="0"/>
              <a:t> </a:t>
            </a:r>
            <a:r>
              <a:rPr lang="sr-Cyrl-CS" sz="2400" dirty="0" smtClean="0"/>
              <a:t>да</a:t>
            </a:r>
            <a:r>
              <a:rPr lang="sr-Latn-CS" sz="2400" dirty="0" smtClean="0"/>
              <a:t> </a:t>
            </a:r>
            <a:r>
              <a:rPr lang="sr-Cyrl-CS" sz="2400" dirty="0" smtClean="0"/>
              <a:t>буду</a:t>
            </a:r>
            <a:r>
              <a:rPr lang="sr-Latn-CS" sz="2400" dirty="0" smtClean="0"/>
              <a:t> </a:t>
            </a:r>
            <a:r>
              <a:rPr lang="sr-Cyrl-CS" sz="2400" dirty="0" smtClean="0"/>
              <a:t>узрок</a:t>
            </a:r>
            <a:r>
              <a:rPr lang="sr-Latn-CS" sz="2400" dirty="0" smtClean="0"/>
              <a:t> </a:t>
            </a:r>
            <a:r>
              <a:rPr lang="sr-Cyrl-CS" sz="2400" dirty="0" smtClean="0"/>
              <a:t>поновног</a:t>
            </a:r>
            <a:r>
              <a:rPr lang="sr-Latn-CS" sz="2400" dirty="0" smtClean="0"/>
              <a:t> </a:t>
            </a:r>
            <a:r>
              <a:rPr lang="sr-Cyrl-CS" sz="2400" dirty="0" smtClean="0"/>
              <a:t>крвављења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88913"/>
            <a:ext cx="7886700" cy="1325562"/>
          </a:xfrm>
        </p:spPr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САХ – соматске компликације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87043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179388" y="2492375"/>
            <a:ext cx="8666162" cy="2016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800" smtClean="0"/>
              <a:t>Плућни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едем</a:t>
            </a:r>
            <a:endParaRPr lang="sr-Latn-CS" altLang="en-US" sz="2800" smtClean="0"/>
          </a:p>
          <a:p>
            <a:r>
              <a:rPr lang="sr-Cyrl-CS" altLang="en-US" sz="2800" smtClean="0"/>
              <a:t>Срчане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аритмије</a:t>
            </a:r>
            <a:endParaRPr lang="sr-Latn-CS" altLang="en-US" sz="2800" smtClean="0"/>
          </a:p>
          <a:p>
            <a:r>
              <a:rPr lang="sr-Cyrl-CS" altLang="en-US" sz="2800" smtClean="0"/>
              <a:t>Поремећај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електролита</a:t>
            </a:r>
            <a:r>
              <a:rPr lang="sr-Latn-CS" altLang="en-US" sz="2800" smtClean="0"/>
              <a:t> (</a:t>
            </a:r>
            <a:r>
              <a:rPr lang="sr-Cyrl-CS" altLang="en-US" sz="2800" smtClean="0"/>
              <a:t>хипонатријемија</a:t>
            </a:r>
            <a:r>
              <a:rPr lang="sr-Latn-CS" altLang="en-US" sz="2800" smtClean="0"/>
              <a:t>)</a:t>
            </a:r>
          </a:p>
          <a:p>
            <a:r>
              <a:rPr lang="sr-Cyrl-CS" altLang="en-US" sz="2800" smtClean="0"/>
              <a:t>Крвављење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из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гастроинтестиналног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тракта</a:t>
            </a:r>
            <a:endParaRPr lang="en-US" alt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52500"/>
          </a:xfrm>
        </p:spPr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САХ - лечење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1341438"/>
            <a:ext cx="8281988" cy="5184775"/>
          </a:xfrm>
        </p:spPr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 smtClean="0">
                <a:solidFill>
                  <a:srgbClr val="C00000"/>
                </a:solidFill>
              </a:rPr>
              <a:t>Хитна</a:t>
            </a:r>
            <a:r>
              <a:rPr lang="sr-Latn-CS" sz="2800" dirty="0" smtClean="0">
                <a:solidFill>
                  <a:srgbClr val="C00000"/>
                </a:solidFill>
              </a:rPr>
              <a:t> </a:t>
            </a:r>
            <a:r>
              <a:rPr lang="sr-Cyrl-CS" sz="2800" dirty="0" smtClean="0">
                <a:solidFill>
                  <a:srgbClr val="C00000"/>
                </a:solidFill>
              </a:rPr>
              <a:t>примена</a:t>
            </a:r>
            <a:r>
              <a:rPr lang="sr-Latn-CS" sz="2800" dirty="0" smtClean="0">
                <a:solidFill>
                  <a:srgbClr val="C00000"/>
                </a:solidFill>
              </a:rPr>
              <a:t> </a:t>
            </a:r>
            <a:r>
              <a:rPr lang="sr-Cyrl-CS" sz="2800" dirty="0" smtClean="0">
                <a:solidFill>
                  <a:srgbClr val="C00000"/>
                </a:solidFill>
              </a:rPr>
              <a:t>општих</a:t>
            </a:r>
            <a:r>
              <a:rPr lang="sr-Latn-CS" sz="2800" dirty="0" smtClean="0">
                <a:solidFill>
                  <a:srgbClr val="C00000"/>
                </a:solidFill>
              </a:rPr>
              <a:t> </a:t>
            </a:r>
            <a:r>
              <a:rPr lang="sr-Cyrl-CS" sz="2800" dirty="0" smtClean="0">
                <a:solidFill>
                  <a:srgbClr val="C00000"/>
                </a:solidFill>
              </a:rPr>
              <a:t>терапијских</a:t>
            </a:r>
            <a:r>
              <a:rPr lang="sr-Latn-CS" sz="2800" dirty="0" smtClean="0">
                <a:solidFill>
                  <a:srgbClr val="C00000"/>
                </a:solidFill>
              </a:rPr>
              <a:t> </a:t>
            </a:r>
            <a:r>
              <a:rPr lang="sr-Cyrl-CS" sz="2800" dirty="0" smtClean="0">
                <a:solidFill>
                  <a:srgbClr val="C00000"/>
                </a:solidFill>
              </a:rPr>
              <a:t>мера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sr-Cyrl-CS" sz="2800" dirty="0"/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C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 - </a:t>
            </a:r>
            <a:r>
              <a:rPr lang="sr-Cyrl-CS" sz="2800" dirty="0" smtClean="0"/>
              <a:t>обезбеђење</a:t>
            </a:r>
            <a:r>
              <a:rPr lang="sr-Latn-CS" sz="2800" dirty="0" smtClean="0"/>
              <a:t> </a:t>
            </a:r>
            <a:r>
              <a:rPr lang="sr-Cyrl-CS" sz="2800" dirty="0" smtClean="0"/>
              <a:t>виталних</a:t>
            </a:r>
            <a:r>
              <a:rPr lang="sr-Latn-CS" sz="2800" dirty="0" smtClean="0"/>
              <a:t> </a:t>
            </a:r>
            <a:r>
              <a:rPr lang="sr-Cyrl-CS" sz="2800" dirty="0" smtClean="0"/>
              <a:t>функција</a:t>
            </a:r>
            <a:endParaRPr lang="sr-Latn-C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 - </a:t>
            </a:r>
            <a:r>
              <a:rPr lang="sr-Cyrl-CS" sz="2800" dirty="0" smtClean="0"/>
              <a:t>одржавање</a:t>
            </a:r>
            <a:r>
              <a:rPr lang="sr-Latn-CS" sz="2800" dirty="0" smtClean="0"/>
              <a:t> </a:t>
            </a:r>
            <a:r>
              <a:rPr lang="sr-Cyrl-CS" sz="2800" dirty="0" smtClean="0"/>
              <a:t>артеријског</a:t>
            </a:r>
            <a:r>
              <a:rPr lang="sr-Latn-CS" sz="2800" dirty="0" smtClean="0"/>
              <a:t> </a:t>
            </a:r>
            <a:r>
              <a:rPr lang="sr-Cyrl-CS" sz="2800" dirty="0" smtClean="0"/>
              <a:t>притиска</a:t>
            </a:r>
            <a:r>
              <a:rPr lang="sr-Latn-CS" sz="2800" dirty="0" smtClean="0"/>
              <a:t> </a:t>
            </a:r>
            <a:r>
              <a:rPr lang="sr-Cyrl-CS" sz="2800" dirty="0" smtClean="0"/>
              <a:t>у</a:t>
            </a:r>
            <a:r>
              <a:rPr lang="sr-Latn-CS" sz="2800" dirty="0" smtClean="0"/>
              <a:t> </a:t>
            </a:r>
            <a:r>
              <a:rPr lang="sr-Cyrl-CS" sz="2800" dirty="0" smtClean="0"/>
              <a:t>границама</a:t>
            </a:r>
            <a:r>
              <a:rPr lang="sr-Latn-CS" sz="2800" dirty="0" smtClean="0"/>
              <a:t> </a:t>
            </a:r>
            <a:endParaRPr lang="sr-Cyrl-R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Cyrl-RS" sz="2800" dirty="0"/>
              <a:t> </a:t>
            </a:r>
            <a:r>
              <a:rPr lang="sr-Cyrl-RS" sz="2800" dirty="0" smtClean="0"/>
              <a:t>        </a:t>
            </a:r>
            <a:r>
              <a:rPr lang="sr-Cyrl-CS" sz="2800" dirty="0" smtClean="0"/>
              <a:t>нормале</a:t>
            </a:r>
            <a:endParaRPr lang="sr-Latn-C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 - </a:t>
            </a:r>
            <a:r>
              <a:rPr lang="sr-Cyrl-CS" sz="2800" dirty="0" smtClean="0"/>
              <a:t>кориговање</a:t>
            </a:r>
            <a:r>
              <a:rPr lang="sr-Latn-CS" sz="2800" dirty="0" smtClean="0"/>
              <a:t> </a:t>
            </a:r>
            <a:r>
              <a:rPr lang="sr-Cyrl-CS" sz="2800" dirty="0" smtClean="0"/>
              <a:t>хипергликемије</a:t>
            </a:r>
            <a:endParaRPr lang="sr-Latn-C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 - </a:t>
            </a:r>
            <a:r>
              <a:rPr lang="sr-Cyrl-CS" sz="2800" dirty="0" smtClean="0"/>
              <a:t>кориговање</a:t>
            </a:r>
            <a:r>
              <a:rPr lang="sr-Latn-CS" sz="2800" dirty="0" smtClean="0"/>
              <a:t> </a:t>
            </a:r>
            <a:r>
              <a:rPr lang="sr-Cyrl-CS" sz="2800" dirty="0" smtClean="0"/>
              <a:t>хипертермије</a:t>
            </a:r>
            <a:endParaRPr lang="sr-Latn-C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 - </a:t>
            </a:r>
            <a:r>
              <a:rPr lang="sr-Cyrl-CS" sz="2800" dirty="0" smtClean="0"/>
              <a:t>третман</a:t>
            </a:r>
            <a:r>
              <a:rPr lang="sr-Latn-CS" sz="2800" dirty="0" smtClean="0"/>
              <a:t> </a:t>
            </a:r>
            <a:r>
              <a:rPr lang="sr-Cyrl-CS" sz="2800" dirty="0" smtClean="0"/>
              <a:t>бола</a:t>
            </a:r>
            <a:r>
              <a:rPr lang="sr-Latn-CS" sz="2800" dirty="0" smtClean="0"/>
              <a:t> </a:t>
            </a:r>
            <a:r>
              <a:rPr lang="sr-Cyrl-CS" sz="2800" dirty="0" smtClean="0"/>
              <a:t>и</a:t>
            </a:r>
            <a:r>
              <a:rPr lang="sr-Latn-CS" sz="2800" dirty="0" smtClean="0"/>
              <a:t> </a:t>
            </a:r>
            <a:r>
              <a:rPr lang="sr-Cyrl-CS" sz="2800" dirty="0" smtClean="0"/>
              <a:t>седација</a:t>
            </a:r>
            <a:endParaRPr lang="sr-Latn-C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52500"/>
          </a:xfrm>
        </p:spPr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САХ - лечење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1673225"/>
            <a:ext cx="9144000" cy="5184775"/>
          </a:xfrm>
        </p:spPr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 smtClean="0">
                <a:solidFill>
                  <a:srgbClr val="C00000"/>
                </a:solidFill>
              </a:rPr>
              <a:t>Лечење</a:t>
            </a:r>
            <a:r>
              <a:rPr lang="sr-Latn-CS" sz="2800" dirty="0" smtClean="0">
                <a:solidFill>
                  <a:srgbClr val="C00000"/>
                </a:solidFill>
              </a:rPr>
              <a:t> </a:t>
            </a:r>
            <a:r>
              <a:rPr lang="sr-Cyrl-CS" sz="2800" dirty="0" smtClean="0">
                <a:solidFill>
                  <a:srgbClr val="C00000"/>
                </a:solidFill>
              </a:rPr>
              <a:t>узрока</a:t>
            </a:r>
            <a:r>
              <a:rPr lang="sr-Latn-CS" sz="2800" dirty="0" smtClean="0">
                <a:solidFill>
                  <a:srgbClr val="C00000"/>
                </a:solidFill>
              </a:rPr>
              <a:t> </a:t>
            </a:r>
            <a:r>
              <a:rPr lang="sr-Cyrl-CS" sz="2800" dirty="0" smtClean="0">
                <a:solidFill>
                  <a:srgbClr val="C00000"/>
                </a:solidFill>
              </a:rPr>
              <a:t>болести</a:t>
            </a:r>
            <a:r>
              <a:rPr lang="sr-Latn-CS" sz="2800" dirty="0" smtClean="0">
                <a:solidFill>
                  <a:srgbClr val="C00000"/>
                </a:solidFill>
              </a:rPr>
              <a:t> (</a:t>
            </a:r>
            <a:r>
              <a:rPr lang="sr-Cyrl-CS" sz="2800" dirty="0" smtClean="0">
                <a:solidFill>
                  <a:srgbClr val="C00000"/>
                </a:solidFill>
              </a:rPr>
              <a:t>анеуризме</a:t>
            </a:r>
            <a:r>
              <a:rPr lang="sr-Latn-CS" sz="2800" dirty="0" smtClean="0">
                <a:solidFill>
                  <a:srgbClr val="C00000"/>
                </a:solidFill>
              </a:rPr>
              <a:t>)</a:t>
            </a:r>
            <a:endParaRPr lang="sr-Cyrl-RS" sz="2800" dirty="0" smtClean="0">
              <a:solidFill>
                <a:srgbClr val="C00000"/>
              </a:solidFill>
            </a:endParaRP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C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 - </a:t>
            </a:r>
            <a:r>
              <a:rPr lang="sr-Cyrl-CS" sz="2800" dirty="0" smtClean="0"/>
              <a:t>хируршко</a:t>
            </a:r>
            <a:r>
              <a:rPr lang="sr-Latn-CS" sz="2800" dirty="0" smtClean="0"/>
              <a:t> – </a:t>
            </a:r>
            <a:r>
              <a:rPr lang="sr-Cyrl-CS" sz="2800" dirty="0" smtClean="0"/>
              <a:t>најбоље</a:t>
            </a:r>
            <a:r>
              <a:rPr lang="sr-Latn-CS" sz="2800" dirty="0" smtClean="0"/>
              <a:t> </a:t>
            </a:r>
            <a:r>
              <a:rPr lang="sr-Cyrl-CS" sz="2800" dirty="0" smtClean="0"/>
              <a:t>у</a:t>
            </a:r>
            <a:r>
              <a:rPr lang="sr-Latn-CS" sz="2800" dirty="0" smtClean="0"/>
              <a:t> </a:t>
            </a:r>
            <a:r>
              <a:rPr lang="sr-Cyrl-CS" sz="2800" dirty="0" smtClean="0"/>
              <a:t>прва</a:t>
            </a:r>
            <a:r>
              <a:rPr lang="sr-Latn-CS" sz="2800" dirty="0" smtClean="0"/>
              <a:t> 72 </a:t>
            </a:r>
            <a:r>
              <a:rPr lang="sr-Cyrl-CS" sz="2800" dirty="0" smtClean="0"/>
              <a:t>сата</a:t>
            </a:r>
            <a:endParaRPr lang="sr-Latn-C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 - </a:t>
            </a:r>
            <a:r>
              <a:rPr lang="sr-Cyrl-CS" sz="2800" dirty="0" smtClean="0"/>
              <a:t>пласирање</a:t>
            </a:r>
            <a:r>
              <a:rPr lang="sr-Latn-CS" sz="2800" dirty="0" smtClean="0"/>
              <a:t> </a:t>
            </a:r>
            <a:r>
              <a:rPr lang="sr-Cyrl-CS" sz="2800" dirty="0" smtClean="0"/>
              <a:t>микробалона</a:t>
            </a:r>
            <a:r>
              <a:rPr lang="sr-Latn-CS" sz="2800" dirty="0" smtClean="0"/>
              <a:t> </a:t>
            </a:r>
            <a:r>
              <a:rPr lang="sr-Cyrl-CS" sz="2800" dirty="0" smtClean="0"/>
              <a:t>или</a:t>
            </a:r>
            <a:r>
              <a:rPr lang="sr-Latn-CS" sz="2800" dirty="0" smtClean="0"/>
              <a:t> </a:t>
            </a:r>
            <a:r>
              <a:rPr lang="sr-Cyrl-CS" sz="2800" dirty="0" smtClean="0"/>
              <a:t>партикула</a:t>
            </a:r>
            <a:r>
              <a:rPr lang="sr-Latn-CS" sz="2800" dirty="0" smtClean="0"/>
              <a:t> </a:t>
            </a:r>
            <a:r>
              <a:rPr lang="sr-Cyrl-CS" sz="2800" dirty="0" smtClean="0"/>
              <a:t>које</a:t>
            </a:r>
            <a:r>
              <a:rPr lang="sr-Latn-CS" sz="2800" dirty="0" smtClean="0"/>
              <a:t> </a:t>
            </a:r>
            <a:r>
              <a:rPr lang="sr-Cyrl-CS" sz="2800" dirty="0" smtClean="0"/>
              <a:t>покрећу</a:t>
            </a:r>
            <a:r>
              <a:rPr lang="sr-Latn-CS" sz="2800" dirty="0" smtClean="0"/>
              <a:t> 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   </a:t>
            </a:r>
            <a:r>
              <a:rPr lang="sr-Cyrl-CS" sz="2800" dirty="0" smtClean="0"/>
              <a:t>тромбозу</a:t>
            </a:r>
            <a:r>
              <a:rPr lang="sr-Latn-CS" sz="2800" dirty="0" smtClean="0"/>
              <a:t> </a:t>
            </a:r>
            <a:r>
              <a:rPr lang="sr-Cyrl-CS" sz="2800" dirty="0" smtClean="0"/>
              <a:t>и</a:t>
            </a:r>
            <a:r>
              <a:rPr lang="sr-Latn-CS" sz="2800" dirty="0" smtClean="0"/>
              <a:t> </a:t>
            </a:r>
            <a:r>
              <a:rPr lang="sr-Cyrl-CS" sz="2800" dirty="0" smtClean="0"/>
              <a:t>облитерацију</a:t>
            </a:r>
            <a:r>
              <a:rPr lang="sr-Latn-CS" sz="2800" dirty="0" smtClean="0"/>
              <a:t> </a:t>
            </a:r>
            <a:r>
              <a:rPr lang="sr-Cyrl-CS" sz="2800" dirty="0" smtClean="0"/>
              <a:t>анеуризме</a:t>
            </a:r>
            <a:r>
              <a:rPr lang="sr-Cyrl-RS" sz="2800" dirty="0"/>
              <a:t> </a:t>
            </a:r>
            <a:r>
              <a:rPr lang="sr-Cyrl-RS" sz="2800" dirty="0" smtClean="0"/>
              <a:t>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Cyrl-RS" sz="2800" dirty="0"/>
              <a:t> </a:t>
            </a:r>
            <a:r>
              <a:rPr lang="sr-Cyrl-RS" sz="2800" dirty="0" smtClean="0"/>
              <a:t>       </a:t>
            </a:r>
            <a:r>
              <a:rPr lang="sr-Cyrl-CS" sz="2800" dirty="0" smtClean="0"/>
              <a:t>интраартеријским</a:t>
            </a:r>
            <a:r>
              <a:rPr lang="sr-Latn-CS" sz="2800" dirty="0" smtClean="0"/>
              <a:t> </a:t>
            </a:r>
            <a:r>
              <a:rPr lang="sr-Cyrl-CS" sz="2800" dirty="0" smtClean="0"/>
              <a:t>катетером</a:t>
            </a:r>
            <a:endParaRPr lang="sr-Latn-C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52500"/>
          </a:xfrm>
        </p:spPr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САХ - лечење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2438" y="2133600"/>
            <a:ext cx="9144000" cy="5184775"/>
          </a:xfrm>
        </p:spPr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 smtClean="0">
                <a:solidFill>
                  <a:srgbClr val="C00000"/>
                </a:solidFill>
              </a:rPr>
              <a:t>Спречавање</a:t>
            </a:r>
            <a:r>
              <a:rPr lang="sr-Latn-CS" sz="2800" dirty="0" smtClean="0">
                <a:solidFill>
                  <a:srgbClr val="C00000"/>
                </a:solidFill>
              </a:rPr>
              <a:t> </a:t>
            </a:r>
            <a:r>
              <a:rPr lang="sr-Cyrl-CS" sz="2800" dirty="0" smtClean="0">
                <a:solidFill>
                  <a:srgbClr val="C00000"/>
                </a:solidFill>
              </a:rPr>
              <a:t>и</a:t>
            </a:r>
            <a:r>
              <a:rPr lang="sr-Latn-CS" sz="2800" dirty="0" smtClean="0">
                <a:solidFill>
                  <a:srgbClr val="C00000"/>
                </a:solidFill>
              </a:rPr>
              <a:t> </a:t>
            </a:r>
            <a:r>
              <a:rPr lang="sr-Cyrl-CS" sz="2800" dirty="0" smtClean="0">
                <a:solidFill>
                  <a:srgbClr val="C00000"/>
                </a:solidFill>
              </a:rPr>
              <a:t>лечење</a:t>
            </a:r>
            <a:r>
              <a:rPr lang="sr-Latn-CS" sz="2800" dirty="0" smtClean="0">
                <a:solidFill>
                  <a:srgbClr val="C00000"/>
                </a:solidFill>
              </a:rPr>
              <a:t> </a:t>
            </a:r>
            <a:r>
              <a:rPr lang="sr-Cyrl-CS" sz="2800" dirty="0" smtClean="0">
                <a:solidFill>
                  <a:srgbClr val="C00000"/>
                </a:solidFill>
              </a:rPr>
              <a:t>компликација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C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 - </a:t>
            </a:r>
            <a:r>
              <a:rPr lang="sr-Cyrl-CS" sz="2800" dirty="0" smtClean="0"/>
              <a:t>вазоспазам</a:t>
            </a:r>
            <a:r>
              <a:rPr lang="sr-Latn-CS" sz="2800" dirty="0" smtClean="0"/>
              <a:t> – </a:t>
            </a:r>
            <a:r>
              <a:rPr lang="sr-Cyrl-CS" sz="2800" dirty="0" smtClean="0"/>
              <a:t>индукована</a:t>
            </a:r>
            <a:r>
              <a:rPr lang="sr-Latn-CS" sz="2800" dirty="0" smtClean="0"/>
              <a:t> </a:t>
            </a:r>
            <a:r>
              <a:rPr lang="sr-Cyrl-CS" sz="2800" dirty="0" smtClean="0">
                <a:solidFill>
                  <a:srgbClr val="C00000"/>
                </a:solidFill>
              </a:rPr>
              <a:t>х</a:t>
            </a:r>
            <a:r>
              <a:rPr lang="sr-Cyrl-CS" sz="2800" dirty="0" smtClean="0"/>
              <a:t>ипертензија</a:t>
            </a:r>
            <a:endParaRPr lang="sr-Latn-C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                      </a:t>
            </a:r>
            <a:r>
              <a:rPr lang="sr-Cyrl-RS" sz="2800" dirty="0" smtClean="0"/>
              <a:t>   </a:t>
            </a:r>
            <a:r>
              <a:rPr lang="sr-Latn-CS" sz="2800" dirty="0" smtClean="0"/>
              <a:t> - </a:t>
            </a:r>
            <a:r>
              <a:rPr lang="sr-Cyrl-CS" sz="2800" dirty="0" smtClean="0">
                <a:solidFill>
                  <a:srgbClr val="C00000"/>
                </a:solidFill>
              </a:rPr>
              <a:t>х</a:t>
            </a:r>
            <a:r>
              <a:rPr lang="sr-Cyrl-CS" sz="2800" dirty="0" smtClean="0"/>
              <a:t>иперволемија</a:t>
            </a:r>
            <a:endParaRPr lang="sr-Latn-C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                       </a:t>
            </a:r>
            <a:r>
              <a:rPr lang="sr-Cyrl-RS" sz="2800" dirty="0" smtClean="0"/>
              <a:t>   </a:t>
            </a:r>
            <a:r>
              <a:rPr lang="sr-Latn-CS" sz="2800" dirty="0" smtClean="0"/>
              <a:t>- </a:t>
            </a:r>
            <a:r>
              <a:rPr lang="sr-Cyrl-CS" sz="2800" dirty="0" smtClean="0">
                <a:solidFill>
                  <a:srgbClr val="C00000"/>
                </a:solidFill>
              </a:rPr>
              <a:t>х</a:t>
            </a:r>
            <a:r>
              <a:rPr lang="sr-Cyrl-CS" sz="2800" dirty="0" smtClean="0"/>
              <a:t>ипервентилација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88913"/>
            <a:ext cx="7886700" cy="1325562"/>
          </a:xfrm>
        </p:spPr>
        <p:txBody>
          <a:bodyPr/>
          <a:lstStyle/>
          <a:p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Интрацеребрална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хеморагија</a:t>
            </a:r>
            <a:endParaRPr lang="en-US" altLang="en-US" sz="4000" smtClean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628775"/>
            <a:ext cx="8845550" cy="5040313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2600" b="1" dirty="0" smtClean="0"/>
              <a:t>Хипертензивне</a:t>
            </a:r>
            <a:r>
              <a:rPr lang="sr-Latn-CS" sz="2600" dirty="0" smtClean="0"/>
              <a:t> - 50-60%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  - </a:t>
            </a:r>
            <a:r>
              <a:rPr lang="sr-Cyrl-CS" sz="2600" dirty="0" smtClean="0"/>
              <a:t>хипертензивна</a:t>
            </a:r>
            <a:r>
              <a:rPr lang="sr-Latn-CS" sz="2600" dirty="0" smtClean="0"/>
              <a:t> </a:t>
            </a:r>
            <a:r>
              <a:rPr lang="sr-Cyrl-CS" sz="2600" dirty="0" smtClean="0"/>
              <a:t>артериопатија</a:t>
            </a:r>
            <a:endParaRPr lang="sr-Latn-CS" sz="26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600" b="1" dirty="0" smtClean="0"/>
              <a:t>Нехипертензивне</a:t>
            </a:r>
            <a:r>
              <a:rPr lang="sr-Latn-CS" sz="2600" dirty="0" smtClean="0"/>
              <a:t> - 10%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  - </a:t>
            </a:r>
            <a:r>
              <a:rPr lang="sr-Cyrl-CS" sz="2600" dirty="0" smtClean="0"/>
              <a:t>церебрална</a:t>
            </a:r>
            <a:r>
              <a:rPr lang="sr-Latn-CS" sz="2600" dirty="0" smtClean="0"/>
              <a:t> </a:t>
            </a:r>
            <a:r>
              <a:rPr lang="sr-Cyrl-CS" sz="2600" dirty="0" smtClean="0"/>
              <a:t>амилоидна</a:t>
            </a:r>
            <a:r>
              <a:rPr lang="sr-Latn-CS" sz="2600" dirty="0" smtClean="0"/>
              <a:t> </a:t>
            </a:r>
            <a:r>
              <a:rPr lang="sr-Cyrl-CS" sz="2600" dirty="0" smtClean="0"/>
              <a:t>ангиопатија</a:t>
            </a:r>
            <a:r>
              <a:rPr lang="sr-Latn-CS" sz="2600" dirty="0" smtClean="0"/>
              <a:t> - 10%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  - </a:t>
            </a:r>
            <a:r>
              <a:rPr lang="sr-Cyrl-CS" sz="2600" dirty="0" smtClean="0"/>
              <a:t>васкуларне</a:t>
            </a:r>
            <a:r>
              <a:rPr lang="sr-Latn-CS" sz="2600" dirty="0" smtClean="0"/>
              <a:t> </a:t>
            </a:r>
            <a:r>
              <a:rPr lang="sr-Cyrl-CS" sz="2600" dirty="0" smtClean="0"/>
              <a:t>малформације</a:t>
            </a:r>
            <a:r>
              <a:rPr lang="sr-Latn-CS" sz="2600" dirty="0" smtClean="0"/>
              <a:t> – 25%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  - </a:t>
            </a:r>
            <a:r>
              <a:rPr lang="sr-Cyrl-CS" sz="2600" dirty="0" smtClean="0"/>
              <a:t>друге</a:t>
            </a:r>
            <a:r>
              <a:rPr lang="sr-Latn-CS" sz="2600" dirty="0" smtClean="0"/>
              <a:t> </a:t>
            </a:r>
            <a:r>
              <a:rPr lang="sr-Cyrl-CS" sz="2600" dirty="0" smtClean="0"/>
              <a:t>артериопатије</a:t>
            </a:r>
            <a:r>
              <a:rPr lang="sr-Latn-CS" sz="2600" dirty="0" smtClean="0"/>
              <a:t> – </a:t>
            </a:r>
            <a:r>
              <a:rPr lang="sr-Cyrl-CS" sz="2600" dirty="0" smtClean="0"/>
              <a:t>тромбоза</a:t>
            </a:r>
            <a:r>
              <a:rPr lang="sr-Latn-CS" sz="2600" dirty="0" smtClean="0"/>
              <a:t> </a:t>
            </a:r>
            <a:r>
              <a:rPr lang="sr-Cyrl-CS" sz="2600" dirty="0" smtClean="0"/>
              <a:t>венских</a:t>
            </a:r>
            <a:r>
              <a:rPr lang="sr-Latn-CS" sz="2600" dirty="0" smtClean="0"/>
              <a:t> </a:t>
            </a:r>
            <a:r>
              <a:rPr lang="sr-Cyrl-CS" sz="2600" dirty="0" smtClean="0"/>
              <a:t>синуса</a:t>
            </a:r>
            <a:r>
              <a:rPr lang="sr-Latn-CS" sz="2600" dirty="0" smtClean="0"/>
              <a:t>,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    </a:t>
            </a:r>
            <a:r>
              <a:rPr lang="sr-Cyrl-CS" sz="2600" dirty="0" smtClean="0"/>
              <a:t>дисекције</a:t>
            </a:r>
            <a:r>
              <a:rPr lang="sr-Latn-CS" sz="2600" dirty="0" smtClean="0"/>
              <a:t> </a:t>
            </a:r>
            <a:r>
              <a:rPr lang="sr-Cyrl-CS" sz="2600" dirty="0" smtClean="0"/>
              <a:t>артерија</a:t>
            </a:r>
            <a:endParaRPr lang="sr-Latn-CS" sz="26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  - </a:t>
            </a:r>
            <a:r>
              <a:rPr lang="sr-Cyrl-CS" sz="2600" dirty="0" smtClean="0"/>
              <a:t>крвављење</a:t>
            </a:r>
            <a:r>
              <a:rPr lang="sr-Latn-CS" sz="2600" dirty="0" smtClean="0"/>
              <a:t> </a:t>
            </a:r>
            <a:r>
              <a:rPr lang="sr-Cyrl-CS" sz="2600" dirty="0" smtClean="0"/>
              <a:t>у</a:t>
            </a:r>
            <a:r>
              <a:rPr lang="sr-Latn-CS" sz="2600" dirty="0" smtClean="0"/>
              <a:t> </a:t>
            </a:r>
            <a:r>
              <a:rPr lang="sr-Cyrl-CS" sz="2600" dirty="0" smtClean="0"/>
              <a:t>тумора</a:t>
            </a:r>
            <a:endParaRPr lang="sr-Latn-CS" sz="26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  - </a:t>
            </a:r>
            <a:r>
              <a:rPr lang="sr-Cyrl-CS" sz="2600" dirty="0" smtClean="0"/>
              <a:t>болести</a:t>
            </a:r>
            <a:r>
              <a:rPr lang="sr-Latn-CS" sz="2600" dirty="0" smtClean="0"/>
              <a:t> </a:t>
            </a:r>
            <a:r>
              <a:rPr lang="sr-Cyrl-CS" sz="2600" dirty="0" smtClean="0"/>
              <a:t>крви</a:t>
            </a:r>
            <a:r>
              <a:rPr lang="sr-Latn-CS" sz="2600" dirty="0" smtClean="0"/>
              <a:t> – </a:t>
            </a:r>
            <a:r>
              <a:rPr lang="sr-Cyrl-CS" sz="2600" dirty="0" smtClean="0"/>
              <a:t>леукемије</a:t>
            </a:r>
            <a:r>
              <a:rPr lang="sr-Latn-CS" sz="2600" dirty="0" smtClean="0"/>
              <a:t>, </a:t>
            </a:r>
            <a:r>
              <a:rPr lang="sr-Cyrl-CS" sz="2600" dirty="0" smtClean="0"/>
              <a:t>тромбоцитопеније</a:t>
            </a:r>
            <a:r>
              <a:rPr lang="sr-Latn-CS" sz="2600" dirty="0" smtClean="0"/>
              <a:t>,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    </a:t>
            </a:r>
            <a:r>
              <a:rPr lang="sr-Cyrl-CS" sz="2600" dirty="0" smtClean="0"/>
              <a:t>коагулопатије</a:t>
            </a:r>
            <a:endParaRPr lang="sr-Latn-CS" sz="26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  - </a:t>
            </a:r>
            <a:r>
              <a:rPr lang="sr-Cyrl-CS" sz="2600" dirty="0" smtClean="0"/>
              <a:t>лекови</a:t>
            </a:r>
            <a:r>
              <a:rPr lang="sr-Latn-CS" sz="2600" dirty="0" smtClean="0"/>
              <a:t> – </a:t>
            </a:r>
            <a:r>
              <a:rPr lang="sr-Cyrl-CS" sz="2600" dirty="0" smtClean="0"/>
              <a:t>антикоагулантна</a:t>
            </a:r>
            <a:r>
              <a:rPr lang="sr-Latn-CS" sz="2600" dirty="0" smtClean="0"/>
              <a:t>, </a:t>
            </a:r>
            <a:r>
              <a:rPr lang="sr-Cyrl-CS" sz="2600" dirty="0" smtClean="0"/>
              <a:t>фибринолитичка</a:t>
            </a:r>
            <a:r>
              <a:rPr lang="sr-Latn-CS" sz="2600" dirty="0" smtClean="0"/>
              <a:t> </a:t>
            </a:r>
            <a:r>
              <a:rPr lang="sr-Cyrl-CS" sz="2600" dirty="0" smtClean="0"/>
              <a:t>терапија</a:t>
            </a:r>
            <a:endParaRPr lang="sr-Latn-CS" sz="26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 smtClean="0"/>
              <a:t>      - </a:t>
            </a:r>
            <a:r>
              <a:rPr lang="sr-Cyrl-CS" sz="2600" dirty="0" smtClean="0"/>
              <a:t>злоупотреба</a:t>
            </a:r>
            <a:r>
              <a:rPr lang="sr-Latn-CS" sz="2600" dirty="0" smtClean="0"/>
              <a:t> </a:t>
            </a:r>
            <a:r>
              <a:rPr lang="sr-Cyrl-CS" sz="2600" dirty="0" smtClean="0"/>
              <a:t>алкохола</a:t>
            </a:r>
            <a:endParaRPr lang="sr-Latn-CS" sz="26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en-US" sz="24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60350"/>
            <a:ext cx="7886700" cy="1325563"/>
          </a:xfrm>
        </p:spPr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ИЦХ- епидемиологија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92163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323850" y="2349500"/>
            <a:ext cx="8964613" cy="41910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Latn-CS" altLang="en-US" sz="2600" smtClean="0"/>
              <a:t>10-15%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белој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раси</a:t>
            </a:r>
            <a:endParaRPr lang="sr-Latn-CS" altLang="en-US" sz="2600" smtClean="0"/>
          </a:p>
          <a:p>
            <a:r>
              <a:rPr lang="sr-Latn-CS" altLang="en-US" sz="2600" smtClean="0"/>
              <a:t>30%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жутој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раси</a:t>
            </a:r>
            <a:endParaRPr lang="sr-Latn-CS" altLang="en-US" sz="2600" smtClean="0"/>
          </a:p>
          <a:p>
            <a:r>
              <a:rPr lang="sr-Cyrl-CS" altLang="en-US" sz="2600" smtClean="0"/>
              <a:t>Висок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морталитет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али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мањи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него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раније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     - 30-60%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првих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месец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дана</a:t>
            </a:r>
            <a:endParaRPr lang="sr-Latn-CS" altLang="en-US" sz="260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smtClean="0"/>
              <a:t>           - </a:t>
            </a:r>
            <a:r>
              <a:rPr lang="sr-Cyrl-CS" altLang="en-US" sz="2600" smtClean="0"/>
              <a:t>мање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од</a:t>
            </a:r>
            <a:r>
              <a:rPr lang="sr-Latn-CS" altLang="en-US" sz="2600" smtClean="0"/>
              <a:t> 20% </a:t>
            </a:r>
            <a:r>
              <a:rPr lang="sr-Cyrl-CS" altLang="en-US" sz="2600" smtClean="0"/>
              <a:t>функционално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независно</a:t>
            </a:r>
            <a:endParaRPr lang="sr-Latn-CS" altLang="en-US" sz="2600" smtClean="0"/>
          </a:p>
          <a:p>
            <a:endParaRPr lang="en-US" altLang="en-US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60350"/>
            <a:ext cx="7886700" cy="1325563"/>
          </a:xfrm>
        </p:spPr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ИЦХ - фактори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latin typeface="Comic Sans MS" panose="030F0702030302020204" pitchFamily="66" charset="0"/>
              </a:rPr>
              <a:t>ризика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9318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468313" y="2133600"/>
            <a:ext cx="8521700" cy="36036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Cyrl-CS" altLang="en-US" sz="2600" smtClean="0"/>
              <a:t>Хронична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хипертензија</a:t>
            </a:r>
            <a:endParaRPr lang="sr-Latn-CS" altLang="en-US" sz="2600" smtClean="0"/>
          </a:p>
          <a:p>
            <a:r>
              <a:rPr lang="sr-Cyrl-CS" altLang="en-US" sz="2600" smtClean="0"/>
              <a:t>Старење</a:t>
            </a:r>
            <a:endParaRPr lang="sr-Latn-CS" altLang="en-US" sz="2600" smtClean="0"/>
          </a:p>
          <a:p>
            <a:r>
              <a:rPr lang="sr-Cyrl-CS" altLang="en-US" sz="2600" smtClean="0"/>
              <a:t>Злоупотреба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алкохола</a:t>
            </a:r>
            <a:endParaRPr lang="sr-Latn-CS" altLang="en-US" sz="2600" smtClean="0"/>
          </a:p>
          <a:p>
            <a:r>
              <a:rPr lang="sr-Cyrl-CS" altLang="en-US" sz="2600" smtClean="0"/>
              <a:t>Антикоагулантна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терапија</a:t>
            </a:r>
            <a:endParaRPr lang="sr-Latn-CS" altLang="en-US" sz="2600" smtClean="0"/>
          </a:p>
          <a:p>
            <a:r>
              <a:rPr lang="sr-Cyrl-CS" altLang="en-US" sz="2600" smtClean="0"/>
              <a:t>Узимање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симпатикомиметика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дрога</a:t>
            </a:r>
            <a:endParaRPr lang="sr-Latn-CS" altLang="en-US" sz="2600" smtClean="0"/>
          </a:p>
          <a:p>
            <a:r>
              <a:rPr lang="sr-Latn-CS" altLang="en-US" sz="2600" smtClean="0"/>
              <a:t>¼ </a:t>
            </a:r>
            <a:r>
              <a:rPr lang="sr-Cyrl-CS" altLang="en-US" sz="2600" smtClean="0"/>
              <a:t>ИЦХ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може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да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енергичним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лечењем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хипертензије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ИЦХ -прогноза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9421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28650" y="2205038"/>
            <a:ext cx="8221663" cy="33115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sr-Cyrl-CS" altLang="en-US" sz="2800" smtClean="0"/>
              <a:t>Фактори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лоше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прогнозе</a:t>
            </a:r>
            <a:endParaRPr lang="sr-Latn-CS" altLang="en-US" sz="28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800" smtClean="0"/>
              <a:t>      - </a:t>
            </a:r>
            <a:r>
              <a:rPr lang="sr-Cyrl-CS" altLang="en-US" sz="2800" smtClean="0"/>
              <a:t>величина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хематома</a:t>
            </a:r>
            <a:endParaRPr lang="sr-Latn-CS" altLang="en-US" sz="28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800" smtClean="0"/>
              <a:t>      - </a:t>
            </a:r>
            <a:r>
              <a:rPr lang="sr-Cyrl-CS" altLang="en-US" sz="2800" smtClean="0"/>
              <a:t>измењено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стање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свести</a:t>
            </a:r>
            <a:endParaRPr lang="sr-Latn-CS" altLang="en-US" sz="28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800" smtClean="0"/>
              <a:t>      - </a:t>
            </a:r>
            <a:r>
              <a:rPr lang="sr-Cyrl-CS" altLang="en-US" sz="2800" smtClean="0"/>
              <a:t>продор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крви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у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коморе</a:t>
            </a:r>
            <a:endParaRPr lang="sr-Latn-CS" altLang="en-US" sz="28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800" smtClean="0"/>
              <a:t>      - </a:t>
            </a:r>
            <a:r>
              <a:rPr lang="sr-Cyrl-CS" altLang="en-US" sz="2800" smtClean="0"/>
              <a:t>старија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животна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доб</a:t>
            </a:r>
            <a:endParaRPr lang="en-US" alt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 sz="4800" smtClean="0">
                <a:latin typeface="Comic Sans MS" panose="030F0702030302020204" pitchFamily="66" charset="0"/>
              </a:rPr>
              <a:t>Класификација можданог удара</a:t>
            </a:r>
            <a:endParaRPr lang="en-US" altLang="en-US" sz="4800" smtClean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363" y="2636838"/>
            <a:ext cx="7886700" cy="43513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Cyrl-RS" sz="3200" b="1" dirty="0" smtClean="0">
                <a:solidFill>
                  <a:srgbClr val="C00000"/>
                </a:solidFill>
              </a:rPr>
              <a:t>Исхемични мождани удар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3200" b="1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RS" sz="3200" b="1" dirty="0" smtClean="0">
                <a:solidFill>
                  <a:srgbClr val="C00000"/>
                </a:solidFill>
              </a:rPr>
              <a:t>Хеморагијски мождани удар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3200" b="1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RS" sz="3200" b="1" dirty="0" smtClean="0">
                <a:solidFill>
                  <a:srgbClr val="C00000"/>
                </a:solidFill>
              </a:rPr>
              <a:t>Тромбозе венских синуса</a:t>
            </a:r>
            <a:endParaRPr lang="en-US" sz="32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ИЦХ – клиничка слика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850" y="1690688"/>
            <a:ext cx="8521700" cy="4833937"/>
          </a:xfrm>
        </p:spPr>
        <p:txBody>
          <a:bodyPr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 smtClean="0"/>
              <a:t>Код</a:t>
            </a:r>
            <a:r>
              <a:rPr lang="sr-Latn-CS" sz="2800" dirty="0" smtClean="0"/>
              <a:t> 1/3 </a:t>
            </a:r>
            <a:r>
              <a:rPr lang="sr-Cyrl-CS" sz="2800" dirty="0" smtClean="0"/>
              <a:t>болесника</a:t>
            </a:r>
            <a:r>
              <a:rPr lang="sr-Latn-CS" sz="2800" dirty="0" smtClean="0"/>
              <a:t> </a:t>
            </a:r>
            <a:r>
              <a:rPr lang="sr-Cyrl-CS" sz="2800" dirty="0" smtClean="0"/>
              <a:t>хематом</a:t>
            </a:r>
            <a:r>
              <a:rPr lang="sr-Latn-CS" sz="2800" dirty="0" smtClean="0"/>
              <a:t> </a:t>
            </a:r>
            <a:r>
              <a:rPr lang="sr-Cyrl-CS" sz="2800" dirty="0" smtClean="0"/>
              <a:t>се</a:t>
            </a:r>
            <a:r>
              <a:rPr lang="sr-Latn-CS" sz="2800" dirty="0" smtClean="0"/>
              <a:t> </a:t>
            </a:r>
            <a:r>
              <a:rPr lang="sr-Cyrl-CS" sz="2800" dirty="0" smtClean="0"/>
              <a:t>за</a:t>
            </a:r>
            <a:r>
              <a:rPr lang="sr-Latn-CS" sz="2800" dirty="0" smtClean="0"/>
              <a:t> </a:t>
            </a:r>
            <a:r>
              <a:rPr lang="sr-Cyrl-CS" sz="2800" dirty="0" smtClean="0"/>
              <a:t>прва</a:t>
            </a:r>
            <a:r>
              <a:rPr lang="sr-Latn-CS" sz="2800" dirty="0" smtClean="0"/>
              <a:t> 24</a:t>
            </a:r>
            <a:r>
              <a:rPr lang="sr-Cyrl-CS" sz="2800" dirty="0" smtClean="0"/>
              <a:t>х</a:t>
            </a:r>
            <a:r>
              <a:rPr lang="sr-Latn-CS" sz="2800" dirty="0" smtClean="0"/>
              <a:t> </a:t>
            </a:r>
            <a:r>
              <a:rPr lang="sr-Cyrl-CS" sz="2800" dirty="0" smtClean="0"/>
              <a:t>повећа</a:t>
            </a:r>
            <a:r>
              <a:rPr lang="sr-Latn-CS" sz="2800" dirty="0" smtClean="0"/>
              <a:t> </a:t>
            </a:r>
            <a:r>
              <a:rPr lang="sr-Cyrl-CS" sz="2800" dirty="0" smtClean="0"/>
              <a:t>за</a:t>
            </a:r>
            <a:r>
              <a:rPr lang="sr-Latn-CS" sz="2800" dirty="0" smtClean="0"/>
              <a:t> </a:t>
            </a:r>
            <a:r>
              <a:rPr lang="sr-Cyrl-CS" sz="2800" dirty="0" smtClean="0"/>
              <a:t>1/3</a:t>
            </a:r>
            <a:r>
              <a:rPr lang="sr-Latn-CS" sz="2800" dirty="0" smtClean="0"/>
              <a:t>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 smtClean="0"/>
              <a:t>Погоршање</a:t>
            </a:r>
            <a:r>
              <a:rPr lang="sr-Latn-CS" sz="2800" dirty="0" smtClean="0"/>
              <a:t> </a:t>
            </a:r>
            <a:r>
              <a:rPr lang="sr-Cyrl-CS" sz="2800" dirty="0" smtClean="0"/>
              <a:t>у</a:t>
            </a:r>
            <a:r>
              <a:rPr lang="sr-Latn-CS" sz="2800" dirty="0" smtClean="0"/>
              <a:t> </a:t>
            </a:r>
            <a:r>
              <a:rPr lang="sr-Cyrl-CS" sz="2800" dirty="0" smtClean="0"/>
              <a:t>првим</a:t>
            </a:r>
            <a:r>
              <a:rPr lang="sr-Latn-CS" sz="2800" dirty="0" smtClean="0"/>
              <a:t> </a:t>
            </a:r>
            <a:r>
              <a:rPr lang="sr-Cyrl-CS" sz="2800" dirty="0" smtClean="0"/>
              <a:t>сатима</a:t>
            </a:r>
            <a:endParaRPr lang="sr-Latn-C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sr-Latn-CS" sz="2800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b="1" dirty="0" smtClean="0"/>
              <a:t>Знаци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повишеног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интракранијалног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притиска</a:t>
            </a:r>
            <a:endParaRPr lang="sr-Latn-CS" sz="2800" b="1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b="1" dirty="0" smtClean="0"/>
              <a:t>Поремећај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стања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свести</a:t>
            </a:r>
            <a:endParaRPr lang="sr-Latn-CS" sz="2800" b="1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b="1" dirty="0" smtClean="0"/>
              <a:t>Фокални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знаци</a:t>
            </a:r>
            <a:endParaRPr lang="sr-Latn-CS" sz="2800" b="1" dirty="0" smtClean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b="1" dirty="0" smtClean="0"/>
              <a:t>Едем</a:t>
            </a:r>
            <a:r>
              <a:rPr lang="sr-Latn-CS" sz="2800" b="1" dirty="0" smtClean="0"/>
              <a:t> </a:t>
            </a:r>
            <a:r>
              <a:rPr lang="sr-Cyrl-CS" sz="2800" b="1" dirty="0" smtClean="0"/>
              <a:t>мозга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sr-Cyrl-CS" sz="2800" dirty="0">
              <a:solidFill>
                <a:srgbClr val="C00000"/>
              </a:solidFill>
            </a:endParaRP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CS" sz="2800" b="1" dirty="0" smtClean="0">
                <a:solidFill>
                  <a:srgbClr val="C00000"/>
                </a:solidFill>
              </a:rPr>
              <a:t>Нагли почетак фокалног неуролошког дефицита уз главобољу, мучнину, нагоном за повраћањем, са измењеним стањем свести – велика вероватноћа за ИЦХ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ИЦХ - дијагноза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sr-Cyrl-CS" sz="28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800" dirty="0" smtClean="0"/>
              <a:t>КТ</a:t>
            </a:r>
            <a:r>
              <a:rPr lang="sr-Latn-CS" sz="2800" dirty="0" smtClean="0"/>
              <a:t> </a:t>
            </a:r>
            <a:r>
              <a:rPr lang="sr-Cyrl-CS" sz="2800" dirty="0" smtClean="0"/>
              <a:t>без</a:t>
            </a:r>
            <a:r>
              <a:rPr lang="sr-Latn-CS" sz="2800" dirty="0" smtClean="0"/>
              <a:t> </a:t>
            </a:r>
            <a:r>
              <a:rPr lang="sr-Cyrl-CS" sz="2800" dirty="0" smtClean="0"/>
              <a:t>контраста</a:t>
            </a:r>
            <a:r>
              <a:rPr lang="sr-Latn-CS" sz="2800" dirty="0" smtClean="0"/>
              <a:t> </a:t>
            </a:r>
            <a:r>
              <a:rPr lang="sr-Cyrl-CS" sz="2800" dirty="0" smtClean="0"/>
              <a:t>је</a:t>
            </a:r>
            <a:r>
              <a:rPr lang="sr-Latn-CS" sz="2800" dirty="0" smtClean="0"/>
              <a:t> </a:t>
            </a:r>
            <a:r>
              <a:rPr lang="sr-Cyrl-CS" sz="2800" dirty="0" smtClean="0"/>
              <a:t>сензитивнији</a:t>
            </a:r>
            <a:r>
              <a:rPr lang="sr-Latn-CS" sz="2800" dirty="0" smtClean="0"/>
              <a:t> </a:t>
            </a:r>
            <a:r>
              <a:rPr lang="sr-Cyrl-CS" sz="2800" dirty="0" smtClean="0"/>
              <a:t>од</a:t>
            </a:r>
            <a:r>
              <a:rPr lang="sr-Latn-CS" sz="2800" dirty="0" smtClean="0"/>
              <a:t> </a:t>
            </a:r>
            <a:r>
              <a:rPr lang="sr-Cyrl-CS" sz="2800" dirty="0" smtClean="0"/>
              <a:t>МРИ</a:t>
            </a:r>
            <a:r>
              <a:rPr lang="sr-Latn-CS" sz="2800" dirty="0" smtClean="0"/>
              <a:t> </a:t>
            </a:r>
            <a:r>
              <a:rPr lang="sr-Cyrl-CS" sz="2800" dirty="0" smtClean="0"/>
              <a:t>за</a:t>
            </a:r>
            <a:r>
              <a:rPr lang="sr-Latn-CS" sz="2800" dirty="0" smtClean="0"/>
              <a:t> </a:t>
            </a:r>
            <a:r>
              <a:rPr lang="sr-Cyrl-CS" sz="2800" dirty="0" smtClean="0"/>
              <a:t>свеж</a:t>
            </a:r>
            <a:r>
              <a:rPr lang="sr-Latn-CS" sz="2800" dirty="0" smtClean="0"/>
              <a:t> </a:t>
            </a:r>
            <a:r>
              <a:rPr lang="sr-Cyrl-CS" sz="2800" dirty="0" smtClean="0"/>
              <a:t>хематом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CS" sz="2800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sz="2800" dirty="0" smtClean="0"/>
              <a:t>Некада</a:t>
            </a:r>
            <a:r>
              <a:rPr lang="sr-Latn-CS" sz="2800" dirty="0" smtClean="0"/>
              <a:t> </a:t>
            </a:r>
            <a:r>
              <a:rPr lang="sr-Cyrl-RS" sz="2800" dirty="0" smtClean="0"/>
              <a:t> </a:t>
            </a:r>
            <a:r>
              <a:rPr lang="sr-Cyrl-CS" sz="2800" dirty="0" smtClean="0"/>
              <a:t>неопходна</a:t>
            </a:r>
            <a:r>
              <a:rPr lang="sr-Latn-CS" sz="2800" dirty="0" smtClean="0"/>
              <a:t> </a:t>
            </a:r>
            <a:r>
              <a:rPr lang="sr-Cyrl-RS" sz="2800" dirty="0" smtClean="0"/>
              <a:t> </a:t>
            </a:r>
            <a:r>
              <a:rPr lang="sr-Cyrl-CS" sz="2800" dirty="0" smtClean="0"/>
              <a:t>ангиографија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/>
          </p:nvPr>
        </p:nvSpPr>
        <p:spPr>
          <a:xfrm>
            <a:off x="323850" y="34925"/>
            <a:ext cx="7886700" cy="1325563"/>
          </a:xfrm>
        </p:spPr>
        <p:txBody>
          <a:bodyPr/>
          <a:lstStyle/>
          <a:p>
            <a:r>
              <a:rPr lang="sr-Cyrl-RS" altLang="en-US" sz="4000" smtClean="0">
                <a:latin typeface="Comic Sans MS" panose="030F0702030302020204" pitchFamily="66" charset="0"/>
              </a:rPr>
              <a:t>Интрацеребрална хеморагија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pic>
        <p:nvPicPr>
          <p:cNvPr id="97283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60488"/>
            <a:ext cx="8280400" cy="5237162"/>
          </a:xfrm>
        </p:spPr>
      </p:pic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1063"/>
          </a:xfrm>
        </p:spPr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ИЦХ - лечење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9388" y="1557338"/>
            <a:ext cx="8964612" cy="54006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Cyrl-CS" sz="2800" dirty="0" smtClean="0">
                <a:solidFill>
                  <a:srgbClr val="C00000"/>
                </a:solidFill>
              </a:rPr>
              <a:t>Хируршко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CS" sz="2800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- </a:t>
            </a:r>
            <a:r>
              <a:rPr lang="sr-Cyrl-CS" sz="2800" dirty="0" smtClean="0"/>
              <a:t>хематоми</a:t>
            </a:r>
            <a:r>
              <a:rPr lang="sr-Latn-CS" sz="2800" dirty="0" smtClean="0"/>
              <a:t> </a:t>
            </a:r>
            <a:r>
              <a:rPr lang="sr-Cyrl-CS" sz="2800" dirty="0" smtClean="0"/>
              <a:t>у</a:t>
            </a:r>
            <a:r>
              <a:rPr lang="sr-Latn-CS" sz="2800" dirty="0" smtClean="0"/>
              <a:t> </a:t>
            </a:r>
            <a:r>
              <a:rPr lang="sr-Cyrl-CS" sz="2800" dirty="0" smtClean="0"/>
              <a:t>церебелуму</a:t>
            </a:r>
            <a:r>
              <a:rPr lang="sr-Latn-CS" sz="2800" dirty="0" smtClean="0"/>
              <a:t> </a:t>
            </a:r>
            <a:r>
              <a:rPr lang="sr-Cyrl-CS" sz="2800" dirty="0" smtClean="0"/>
              <a:t>који</a:t>
            </a:r>
            <a:r>
              <a:rPr lang="sr-Latn-CS" sz="2800" dirty="0" smtClean="0"/>
              <a:t> </a:t>
            </a:r>
            <a:r>
              <a:rPr lang="sr-Cyrl-CS" sz="2800" dirty="0" smtClean="0"/>
              <a:t>се</a:t>
            </a:r>
            <a:r>
              <a:rPr lang="sr-Latn-CS" sz="2800" dirty="0" smtClean="0"/>
              <a:t> </a:t>
            </a:r>
            <a:r>
              <a:rPr lang="sr-Cyrl-CS" sz="2800" dirty="0" smtClean="0"/>
              <a:t>погоршавају</a:t>
            </a:r>
            <a:r>
              <a:rPr lang="sr-Latn-CS" sz="2800" dirty="0" smtClean="0"/>
              <a:t>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</a:t>
            </a:r>
            <a:r>
              <a:rPr lang="sr-Cyrl-RS" sz="2800" dirty="0" smtClean="0"/>
              <a:t>   </a:t>
            </a:r>
            <a:r>
              <a:rPr lang="sr-Cyrl-CS" sz="2800" dirty="0" smtClean="0"/>
              <a:t>клинички/имају</a:t>
            </a:r>
            <a:r>
              <a:rPr lang="sr-Latn-CS" sz="2800" dirty="0" smtClean="0"/>
              <a:t> </a:t>
            </a:r>
            <a:r>
              <a:rPr lang="sr-Cyrl-CS" sz="2800" dirty="0" smtClean="0"/>
              <a:t>компресију</a:t>
            </a:r>
            <a:r>
              <a:rPr lang="sr-Latn-CS" sz="2800" dirty="0" smtClean="0"/>
              <a:t> </a:t>
            </a:r>
            <a:r>
              <a:rPr lang="sr-Cyrl-CS" sz="2800" dirty="0" smtClean="0"/>
              <a:t>можданог</a:t>
            </a:r>
            <a:r>
              <a:rPr lang="sr-Latn-CS" sz="2800" dirty="0" smtClean="0"/>
              <a:t> </a:t>
            </a:r>
            <a:r>
              <a:rPr lang="sr-Cyrl-CS" sz="2800" dirty="0" smtClean="0"/>
              <a:t>стабла</a:t>
            </a:r>
            <a:endParaRPr lang="sr-Latn-CS" sz="28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</a:t>
            </a:r>
            <a:r>
              <a:rPr lang="sr-Cyrl-RS" sz="2800" dirty="0" smtClean="0"/>
              <a:t>   </a:t>
            </a:r>
            <a:r>
              <a:rPr lang="sr-Latn-CS" sz="2800" dirty="0" smtClean="0"/>
              <a:t> </a:t>
            </a:r>
            <a:r>
              <a:rPr lang="sr-Cyrl-CS" sz="2800" dirty="0" smtClean="0"/>
              <a:t>или</a:t>
            </a:r>
            <a:r>
              <a:rPr lang="sr-Latn-CS" sz="2800" dirty="0" smtClean="0"/>
              <a:t> </a:t>
            </a:r>
            <a:r>
              <a:rPr lang="sr-Cyrl-CS" sz="2800" dirty="0" smtClean="0"/>
              <a:t>хидроцефалус</a:t>
            </a:r>
            <a:r>
              <a:rPr lang="sr-Latn-CS" sz="2800" dirty="0" smtClean="0"/>
              <a:t> </a:t>
            </a:r>
            <a:r>
              <a:rPr lang="sr-Cyrl-CS" sz="2800" dirty="0" smtClean="0"/>
              <a:t>који</a:t>
            </a:r>
            <a:r>
              <a:rPr lang="sr-Latn-CS" sz="2800" dirty="0" smtClean="0"/>
              <a:t> </a:t>
            </a:r>
            <a:r>
              <a:rPr lang="sr-Cyrl-CS" sz="2800" dirty="0" smtClean="0"/>
              <a:t>угрожавају</a:t>
            </a:r>
            <a:r>
              <a:rPr lang="sr-Latn-CS" sz="2800" dirty="0" smtClean="0"/>
              <a:t> </a:t>
            </a:r>
            <a:r>
              <a:rPr lang="sr-Cyrl-CS" sz="2800" dirty="0" smtClean="0"/>
              <a:t>живот</a:t>
            </a:r>
            <a:endParaRPr lang="sr-Latn-CS" sz="28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- </a:t>
            </a:r>
            <a:r>
              <a:rPr lang="sr-Cyrl-CS" sz="2800" dirty="0" smtClean="0"/>
              <a:t>хематоми</a:t>
            </a:r>
            <a:r>
              <a:rPr lang="sr-Latn-CS" sz="2800" dirty="0" smtClean="0"/>
              <a:t> </a:t>
            </a:r>
            <a:r>
              <a:rPr lang="sr-Cyrl-CS" sz="2800" dirty="0" smtClean="0"/>
              <a:t>као</a:t>
            </a:r>
            <a:r>
              <a:rPr lang="sr-Latn-CS" sz="2800" dirty="0" smtClean="0"/>
              <a:t> </a:t>
            </a:r>
            <a:r>
              <a:rPr lang="sr-Cyrl-CS" sz="2800" dirty="0" smtClean="0"/>
              <a:t>последица</a:t>
            </a:r>
            <a:r>
              <a:rPr lang="sr-Latn-CS" sz="2800" dirty="0" smtClean="0"/>
              <a:t> </a:t>
            </a:r>
            <a:r>
              <a:rPr lang="sr-Cyrl-CS" sz="2800" dirty="0" smtClean="0"/>
              <a:t>анеуризме</a:t>
            </a:r>
            <a:r>
              <a:rPr lang="sr-Latn-CS" sz="2800" dirty="0" smtClean="0"/>
              <a:t> </a:t>
            </a:r>
            <a:r>
              <a:rPr lang="sr-Cyrl-CS" sz="2800" dirty="0" smtClean="0"/>
              <a:t>или</a:t>
            </a:r>
            <a:r>
              <a:rPr lang="sr-Latn-CS" sz="2800" dirty="0" smtClean="0"/>
              <a:t> </a:t>
            </a:r>
            <a:r>
              <a:rPr lang="sr-Cyrl-CS" sz="2800" dirty="0" smtClean="0"/>
              <a:t>АВ</a:t>
            </a:r>
            <a:r>
              <a:rPr lang="sr-Latn-CS" sz="2800" dirty="0" smtClean="0"/>
              <a:t>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</a:t>
            </a:r>
            <a:r>
              <a:rPr lang="sr-Cyrl-RS" sz="2800" dirty="0" smtClean="0"/>
              <a:t>  </a:t>
            </a:r>
            <a:r>
              <a:rPr lang="sr-Cyrl-CS" sz="2800" dirty="0" smtClean="0"/>
              <a:t>малформације</a:t>
            </a:r>
            <a:endParaRPr lang="sr-Latn-CS" sz="28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- </a:t>
            </a:r>
            <a:r>
              <a:rPr lang="sr-Cyrl-CS" sz="2800" dirty="0" smtClean="0"/>
              <a:t>клиничка</a:t>
            </a:r>
            <a:r>
              <a:rPr lang="sr-Latn-CS" sz="2800" dirty="0" smtClean="0"/>
              <a:t> </a:t>
            </a:r>
            <a:r>
              <a:rPr lang="sr-Cyrl-CS" sz="2800" dirty="0" smtClean="0"/>
              <a:t>погоршања</a:t>
            </a:r>
            <a:r>
              <a:rPr lang="sr-Latn-CS" sz="2800" dirty="0" smtClean="0"/>
              <a:t> </a:t>
            </a:r>
            <a:r>
              <a:rPr lang="sr-Cyrl-CS" sz="2800" dirty="0" smtClean="0"/>
              <a:t>код</a:t>
            </a:r>
            <a:r>
              <a:rPr lang="sr-Latn-CS" sz="2800" dirty="0" smtClean="0"/>
              <a:t> </a:t>
            </a:r>
            <a:r>
              <a:rPr lang="sr-Cyrl-CS" sz="2800" dirty="0" smtClean="0"/>
              <a:t>млађих</a:t>
            </a:r>
            <a:r>
              <a:rPr lang="sr-Latn-CS" sz="2800" dirty="0" smtClean="0"/>
              <a:t> </a:t>
            </a:r>
            <a:r>
              <a:rPr lang="sr-Cyrl-CS" sz="2800" dirty="0" smtClean="0"/>
              <a:t>болесника</a:t>
            </a:r>
            <a:r>
              <a:rPr lang="sr-Latn-CS" sz="2800" dirty="0" smtClean="0"/>
              <a:t> </a:t>
            </a:r>
            <a:r>
              <a:rPr lang="sr-Cyrl-CS" sz="2800" dirty="0" smtClean="0"/>
              <a:t>са</a:t>
            </a:r>
            <a:r>
              <a:rPr lang="sr-Latn-CS" sz="2800" dirty="0" smtClean="0"/>
              <a:t>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</a:t>
            </a:r>
            <a:r>
              <a:rPr lang="sr-Cyrl-RS" sz="2800" dirty="0" smtClean="0"/>
              <a:t>   </a:t>
            </a:r>
            <a:r>
              <a:rPr lang="sr-Latn-CS" sz="2800" dirty="0" smtClean="0"/>
              <a:t> </a:t>
            </a:r>
            <a:r>
              <a:rPr lang="sr-Cyrl-CS" sz="2800" dirty="0" smtClean="0"/>
              <a:t>средњим</a:t>
            </a:r>
            <a:r>
              <a:rPr lang="sr-Latn-CS" sz="2800" dirty="0" smtClean="0"/>
              <a:t>/</a:t>
            </a:r>
            <a:r>
              <a:rPr lang="sr-Cyrl-CS" sz="2800" dirty="0" smtClean="0"/>
              <a:t>великим</a:t>
            </a:r>
            <a:r>
              <a:rPr lang="sr-Latn-CS" sz="2800" dirty="0" smtClean="0"/>
              <a:t> </a:t>
            </a:r>
            <a:r>
              <a:rPr lang="sr-Cyrl-CS" sz="2800" dirty="0" smtClean="0"/>
              <a:t>супратенторијалним</a:t>
            </a:r>
            <a:r>
              <a:rPr lang="sr-Latn-CS" sz="2800" dirty="0" smtClean="0"/>
              <a:t> </a:t>
            </a:r>
            <a:r>
              <a:rPr lang="sr-Cyrl-CS" sz="2800" dirty="0" smtClean="0"/>
              <a:t>ИЦХ</a:t>
            </a:r>
            <a:endParaRPr lang="sr-Latn-C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1063"/>
          </a:xfrm>
        </p:spPr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ИЦХ - лечење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14313" y="1773238"/>
            <a:ext cx="8964612" cy="54006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Cyrl-CS" sz="2800" dirty="0" smtClean="0">
                <a:solidFill>
                  <a:srgbClr val="C00000"/>
                </a:solidFill>
              </a:rPr>
              <a:t>Нехируршко</a:t>
            </a:r>
            <a:r>
              <a:rPr lang="sr-Latn-CS" sz="2800" dirty="0" smtClean="0">
                <a:solidFill>
                  <a:srgbClr val="C00000"/>
                </a:solidFill>
              </a:rPr>
              <a:t> </a:t>
            </a:r>
            <a:endParaRPr lang="sr-Cyrl-RS" sz="2800" dirty="0" smtClean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CS" sz="2800" dirty="0" smtClean="0">
              <a:solidFill>
                <a:schemeClr val="folHlink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  - </a:t>
            </a:r>
            <a:r>
              <a:rPr lang="sr-Cyrl-CS" sz="2800" dirty="0" smtClean="0"/>
              <a:t>исто</a:t>
            </a:r>
            <a:r>
              <a:rPr lang="sr-Latn-CS" sz="2800" dirty="0" smtClean="0"/>
              <a:t> </a:t>
            </a:r>
            <a:r>
              <a:rPr lang="sr-Cyrl-CS" sz="2800" dirty="0" smtClean="0"/>
              <a:t>као</a:t>
            </a:r>
            <a:r>
              <a:rPr lang="sr-Latn-CS" sz="2800" dirty="0" smtClean="0"/>
              <a:t> </a:t>
            </a:r>
            <a:r>
              <a:rPr lang="sr-Cyrl-CS" sz="2800" dirty="0" smtClean="0"/>
              <a:t>код</a:t>
            </a:r>
            <a:r>
              <a:rPr lang="sr-Latn-CS" sz="2800" dirty="0" smtClean="0"/>
              <a:t> </a:t>
            </a:r>
            <a:r>
              <a:rPr lang="sr-Cyrl-CS" sz="2800" dirty="0" smtClean="0"/>
              <a:t>исхемичног</a:t>
            </a:r>
            <a:r>
              <a:rPr lang="sr-Latn-CS" sz="2800" dirty="0" smtClean="0"/>
              <a:t> </a:t>
            </a:r>
            <a:r>
              <a:rPr lang="sr-Cyrl-CS" sz="2800" dirty="0" smtClean="0"/>
              <a:t>МУ</a:t>
            </a:r>
            <a:r>
              <a:rPr lang="sr-Latn-CS" sz="2800" dirty="0" smtClean="0"/>
              <a:t>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  - </a:t>
            </a:r>
            <a:r>
              <a:rPr lang="sr-Cyrl-RS" sz="2800" dirty="0" smtClean="0"/>
              <a:t>ТА </a:t>
            </a:r>
            <a:r>
              <a:rPr lang="sr-Cyrl-CS" sz="2800" dirty="0" smtClean="0"/>
              <a:t>се</a:t>
            </a:r>
            <a:r>
              <a:rPr lang="sr-Latn-CS" sz="2800" dirty="0" smtClean="0"/>
              <a:t> </a:t>
            </a:r>
            <a:r>
              <a:rPr lang="sr-Cyrl-CS" sz="2800" dirty="0" smtClean="0"/>
              <a:t>снижава</a:t>
            </a:r>
            <a:r>
              <a:rPr lang="sr-Latn-CS" sz="2800" dirty="0" smtClean="0"/>
              <a:t> 10-20% </a:t>
            </a:r>
            <a:r>
              <a:rPr lang="sr-Cyrl-CS" sz="2800" dirty="0" smtClean="0"/>
              <a:t>више</a:t>
            </a:r>
            <a:r>
              <a:rPr lang="sr-Latn-CS" sz="2800" dirty="0" smtClean="0"/>
              <a:t> </a:t>
            </a:r>
            <a:r>
              <a:rPr lang="sr-Cyrl-CS" sz="2800" dirty="0" smtClean="0"/>
              <a:t>него</a:t>
            </a:r>
            <a:r>
              <a:rPr lang="sr-Latn-CS" sz="2800" dirty="0" smtClean="0"/>
              <a:t> </a:t>
            </a:r>
            <a:r>
              <a:rPr lang="sr-Cyrl-CS" sz="2800" dirty="0" smtClean="0"/>
              <a:t>код</a:t>
            </a:r>
            <a:r>
              <a:rPr lang="sr-Latn-CS" sz="2800" dirty="0" smtClean="0"/>
              <a:t> </a:t>
            </a:r>
            <a:r>
              <a:rPr lang="sr-Cyrl-CS" sz="2800" dirty="0" smtClean="0"/>
              <a:t>ИМУ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8550"/>
          </a:xfrm>
        </p:spPr>
        <p:txBody>
          <a:bodyPr/>
          <a:lstStyle/>
          <a:p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Тромбозе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венских</a:t>
            </a:r>
            <a:r>
              <a:rPr lang="sr-Latn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solidFill>
                  <a:srgbClr val="C00000"/>
                </a:solidFill>
                <a:latin typeface="Comic Sans MS" panose="030F0702030302020204" pitchFamily="66" charset="0"/>
              </a:rPr>
              <a:t>синуса</a:t>
            </a:r>
            <a:endParaRPr lang="en-US" altLang="en-US" sz="4000" smtClean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00355" name="Rectangle 3"/>
          <p:cNvSpPr>
            <a:spLocks noGrp="1" noRot="1" noChangeArrowheads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Latn-CS" altLang="en-US" sz="2800" smtClean="0"/>
              <a:t>1% </a:t>
            </a:r>
            <a:r>
              <a:rPr lang="sr-Cyrl-CS" altLang="en-US" sz="2800" smtClean="0"/>
              <a:t>свих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МУ</a:t>
            </a:r>
            <a:endParaRPr lang="sr-Latn-CS" altLang="en-US" sz="2800" smtClean="0"/>
          </a:p>
          <a:p>
            <a:endParaRPr lang="sr-Latn-CS" altLang="en-US" sz="2800" smtClean="0"/>
          </a:p>
          <a:p>
            <a:pPr>
              <a:buFont typeface="Wingdings" panose="05000000000000000000" pitchFamily="2" charset="2"/>
              <a:buNone/>
            </a:pPr>
            <a:endParaRPr lang="sr-Latn-CS" altLang="en-US" sz="2800" smtClean="0"/>
          </a:p>
          <a:p>
            <a:r>
              <a:rPr lang="sr-Cyrl-CS" altLang="en-US" sz="2800" smtClean="0"/>
              <a:t>Горњи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сагитални</a:t>
            </a:r>
            <a:r>
              <a:rPr lang="sr-Latn-CS" altLang="en-US" sz="2800" smtClean="0"/>
              <a:t> </a:t>
            </a:r>
            <a:r>
              <a:rPr lang="sr-Cyrl-CS" altLang="en-US" sz="2800" smtClean="0"/>
              <a:t>синус</a:t>
            </a:r>
            <a:endParaRPr lang="sr-Latn-CS" altLang="en-US" sz="2800" smtClean="0"/>
          </a:p>
          <a:p>
            <a:r>
              <a:rPr lang="sr-Cyrl-CS" altLang="en-US" sz="2800" smtClean="0"/>
              <a:t>Латерални</a:t>
            </a:r>
            <a:endParaRPr lang="sr-Latn-CS" altLang="en-US" sz="2800" smtClean="0"/>
          </a:p>
          <a:p>
            <a:r>
              <a:rPr lang="sr-Cyrl-CS" altLang="en-US" sz="2800" smtClean="0"/>
              <a:t>Кавернозни</a:t>
            </a:r>
            <a:r>
              <a:rPr lang="sr-Latn-CS" altLang="en-US" sz="2800" smtClean="0"/>
              <a:t> </a:t>
            </a:r>
            <a:endParaRPr lang="en-US" alt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0"/>
            <a:ext cx="7886700" cy="1325563"/>
          </a:xfrm>
        </p:spPr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Тромбозе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latin typeface="Comic Sans MS" panose="030F0702030302020204" pitchFamily="66" charset="0"/>
              </a:rPr>
              <a:t>венских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latin typeface="Comic Sans MS" panose="030F0702030302020204" pitchFamily="66" charset="0"/>
              </a:rPr>
              <a:t>синуса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225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66700" y="1557338"/>
            <a:ext cx="9144000" cy="4995862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2800" dirty="0" smtClean="0"/>
              <a:t>Најчешће</a:t>
            </a:r>
            <a:r>
              <a:rPr lang="sr-Latn-CS" sz="2800" dirty="0" smtClean="0"/>
              <a:t> </a:t>
            </a:r>
            <a:r>
              <a:rPr lang="sr-Cyrl-CS" sz="2800" dirty="0" smtClean="0"/>
              <a:t>повезана</a:t>
            </a:r>
            <a:r>
              <a:rPr lang="sr-Latn-CS" sz="2800" dirty="0" smtClean="0"/>
              <a:t> </a:t>
            </a:r>
            <a:r>
              <a:rPr lang="sr-Cyrl-CS" sz="2800" dirty="0" smtClean="0"/>
              <a:t>са</a:t>
            </a:r>
            <a:r>
              <a:rPr lang="sr-Latn-CS" sz="2800" dirty="0" smtClean="0"/>
              <a:t>: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- </a:t>
            </a:r>
            <a:r>
              <a:rPr lang="sr-Cyrl-CS" sz="2800" dirty="0" smtClean="0"/>
              <a:t>трудноћом</a:t>
            </a:r>
            <a:r>
              <a:rPr lang="sr-Latn-CS" sz="2800" dirty="0" smtClean="0"/>
              <a:t>, </a:t>
            </a:r>
            <a:r>
              <a:rPr lang="sr-Cyrl-CS" sz="2800" dirty="0" smtClean="0"/>
              <a:t>пуерперијумом</a:t>
            </a:r>
            <a:r>
              <a:rPr lang="sr-Latn-CS" sz="2800" dirty="0" smtClean="0"/>
              <a:t>, </a:t>
            </a:r>
            <a:r>
              <a:rPr lang="sr-Cyrl-CS" sz="2800" dirty="0" smtClean="0"/>
              <a:t>употребом</a:t>
            </a:r>
            <a:r>
              <a:rPr lang="sr-Latn-CS" sz="2800" dirty="0" smtClean="0"/>
              <a:t> 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 </a:t>
            </a:r>
            <a:r>
              <a:rPr lang="sr-Cyrl-CS" sz="2800" dirty="0" smtClean="0"/>
              <a:t>контрацептивних</a:t>
            </a:r>
            <a:r>
              <a:rPr lang="sr-Latn-CS" sz="2800" dirty="0" smtClean="0"/>
              <a:t> </a:t>
            </a:r>
            <a:r>
              <a:rPr lang="sr-Cyrl-CS" sz="2800" dirty="0" smtClean="0"/>
              <a:t>пилула</a:t>
            </a:r>
            <a:endParaRPr lang="sr-Latn-CS" sz="28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- </a:t>
            </a:r>
            <a:r>
              <a:rPr lang="sr-Cyrl-CS" sz="2800" dirty="0" smtClean="0"/>
              <a:t>хематолошким</a:t>
            </a:r>
            <a:r>
              <a:rPr lang="sr-Latn-CS" sz="2800" dirty="0" smtClean="0"/>
              <a:t> </a:t>
            </a:r>
            <a:r>
              <a:rPr lang="sr-Cyrl-CS" sz="2800" dirty="0" smtClean="0"/>
              <a:t>болестима</a:t>
            </a:r>
            <a:r>
              <a:rPr lang="sr-Latn-CS" sz="2800" dirty="0" smtClean="0"/>
              <a:t> (</a:t>
            </a:r>
            <a:r>
              <a:rPr lang="sr-Cyrl-CS" sz="2800" dirty="0" smtClean="0"/>
              <a:t>коагулопатије</a:t>
            </a:r>
            <a:r>
              <a:rPr lang="sr-Latn-CS" sz="2800" dirty="0" smtClean="0"/>
              <a:t>, 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 </a:t>
            </a:r>
            <a:r>
              <a:rPr lang="sr-Cyrl-CS" sz="2800" dirty="0" smtClean="0"/>
              <a:t>полицитемија</a:t>
            </a:r>
            <a:r>
              <a:rPr lang="sr-Latn-CS" sz="2800" dirty="0" smtClean="0"/>
              <a:t>)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- </a:t>
            </a:r>
            <a:r>
              <a:rPr lang="sr-Cyrl-CS" sz="2800" dirty="0" smtClean="0"/>
              <a:t>дехидратацијом</a:t>
            </a:r>
            <a:r>
              <a:rPr lang="sr-Latn-CS" sz="2800" dirty="0" smtClean="0"/>
              <a:t> (</a:t>
            </a:r>
            <a:r>
              <a:rPr lang="sr-Cyrl-CS" sz="2800" dirty="0" smtClean="0"/>
              <a:t>протраховано</a:t>
            </a:r>
            <a:r>
              <a:rPr lang="sr-Latn-CS" sz="2800" dirty="0" smtClean="0"/>
              <a:t> </a:t>
            </a:r>
            <a:r>
              <a:rPr lang="sr-Cyrl-CS" sz="2800" dirty="0" smtClean="0"/>
              <a:t>повраћање</a:t>
            </a:r>
            <a:r>
              <a:rPr lang="sr-Latn-CS" sz="2800" dirty="0" smtClean="0"/>
              <a:t>)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- </a:t>
            </a:r>
            <a:r>
              <a:rPr lang="sr-Cyrl-CS" sz="2800" dirty="0" smtClean="0"/>
              <a:t>инфекцијом</a:t>
            </a:r>
            <a:r>
              <a:rPr lang="sr-Latn-CS" sz="2800" dirty="0" smtClean="0"/>
              <a:t> (</a:t>
            </a:r>
            <a:r>
              <a:rPr lang="sr-Cyrl-CS" sz="2800" dirty="0" smtClean="0"/>
              <a:t>средњег</a:t>
            </a:r>
            <a:r>
              <a:rPr lang="sr-Latn-CS" sz="2800" dirty="0" smtClean="0"/>
              <a:t> </a:t>
            </a:r>
            <a:r>
              <a:rPr lang="sr-Cyrl-CS" sz="2800" dirty="0" smtClean="0"/>
              <a:t>уха</a:t>
            </a:r>
            <a:r>
              <a:rPr lang="sr-Latn-CS" sz="2800" dirty="0" smtClean="0"/>
              <a:t>, </a:t>
            </a:r>
            <a:r>
              <a:rPr lang="sr-Cyrl-CS" sz="2800" dirty="0" smtClean="0"/>
              <a:t>синуса</a:t>
            </a:r>
            <a:r>
              <a:rPr lang="sr-Latn-CS" sz="2800" dirty="0" smtClean="0"/>
              <a:t>, </a:t>
            </a:r>
            <a:r>
              <a:rPr lang="sr-Cyrl-CS" sz="2800" dirty="0" smtClean="0"/>
              <a:t>делова</a:t>
            </a:r>
            <a:r>
              <a:rPr lang="sr-Latn-CS" sz="2800" dirty="0" smtClean="0"/>
              <a:t> </a:t>
            </a:r>
            <a:r>
              <a:rPr lang="sr-Cyrl-RS" sz="2800" dirty="0" smtClean="0"/>
              <a:t>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Cyrl-RS" sz="2800" dirty="0" smtClean="0"/>
              <a:t>      </a:t>
            </a:r>
            <a:r>
              <a:rPr lang="sr-Cyrl-CS" sz="2800" dirty="0" smtClean="0"/>
              <a:t>лица</a:t>
            </a:r>
            <a:r>
              <a:rPr lang="sr-Latn-CS" sz="2800" dirty="0" smtClean="0"/>
              <a:t>)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- </a:t>
            </a:r>
            <a:r>
              <a:rPr lang="sr-Cyrl-CS" sz="2800" dirty="0" smtClean="0"/>
              <a:t>запаљењским</a:t>
            </a:r>
            <a:r>
              <a:rPr lang="sr-Latn-CS" sz="2800" dirty="0" smtClean="0"/>
              <a:t> </a:t>
            </a:r>
            <a:r>
              <a:rPr lang="sr-Cyrl-CS" sz="2800" dirty="0" smtClean="0"/>
              <a:t>болестима</a:t>
            </a:r>
            <a:r>
              <a:rPr lang="sr-Latn-CS" sz="2800" dirty="0" smtClean="0"/>
              <a:t> (</a:t>
            </a:r>
            <a:r>
              <a:rPr lang="sr-Cyrl-CS" sz="2800" dirty="0" smtClean="0"/>
              <a:t>саркоидоза</a:t>
            </a:r>
            <a:r>
              <a:rPr lang="sr-Latn-CS" sz="2800" dirty="0" smtClean="0"/>
              <a:t>, </a:t>
            </a:r>
            <a:r>
              <a:rPr lang="sr-Cyrl-CS" sz="2800" dirty="0" smtClean="0"/>
              <a:t>СЛЕ</a:t>
            </a:r>
            <a:r>
              <a:rPr lang="sr-Latn-CS" sz="2800" dirty="0" smtClean="0"/>
              <a:t>)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- </a:t>
            </a:r>
            <a:r>
              <a:rPr lang="sr-Cyrl-CS" sz="2800" dirty="0" smtClean="0"/>
              <a:t>траумом</a:t>
            </a:r>
            <a:r>
              <a:rPr lang="sr-Latn-CS" sz="2800" dirty="0" smtClean="0"/>
              <a:t> </a:t>
            </a:r>
            <a:r>
              <a:rPr lang="sr-Cyrl-CS" sz="2800" dirty="0" smtClean="0"/>
              <a:t>главе</a:t>
            </a:r>
            <a:endParaRPr lang="sr-Latn-CS" sz="28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- </a:t>
            </a:r>
            <a:r>
              <a:rPr lang="sr-Cyrl-CS" sz="2800" dirty="0" smtClean="0"/>
              <a:t>карциноматозом</a:t>
            </a:r>
            <a:r>
              <a:rPr lang="sr-Latn-CS" sz="2800" dirty="0" smtClean="0"/>
              <a:t> </a:t>
            </a:r>
            <a:r>
              <a:rPr lang="sr-Cyrl-CS" sz="2800" dirty="0" smtClean="0"/>
              <a:t>менингеа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0"/>
            <a:ext cx="7886700" cy="1325563"/>
          </a:xfrm>
        </p:spPr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Тромбозе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latin typeface="Comic Sans MS" panose="030F0702030302020204" pitchFamily="66" charset="0"/>
              </a:rPr>
              <a:t>венских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latin typeface="Comic Sans MS" panose="030F0702030302020204" pitchFamily="66" charset="0"/>
              </a:rPr>
              <a:t>синуса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102403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539750" y="1700213"/>
            <a:ext cx="9144000" cy="41910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sr-Cyrl-CS" altLang="en-US" sz="2600" smtClean="0"/>
              <a:t>Клиничка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слика</a:t>
            </a:r>
            <a:r>
              <a:rPr lang="sr-Latn-CS" altLang="en-US" sz="2600" smtClean="0"/>
              <a:t> - </a:t>
            </a:r>
            <a:r>
              <a:rPr lang="sr-Cyrl-CS" altLang="en-US" sz="2600" smtClean="0"/>
              <a:t>хетерогена</a:t>
            </a:r>
            <a:endParaRPr lang="sr-Latn-CS" altLang="en-US" sz="26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600" smtClean="0"/>
              <a:t>      - </a:t>
            </a:r>
            <a:r>
              <a:rPr lang="sr-Cyrl-CS" altLang="en-US" sz="2600" smtClean="0"/>
              <a:t>главобоља</a:t>
            </a:r>
            <a:endParaRPr lang="sr-Latn-CS" altLang="en-US" sz="26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600" smtClean="0"/>
              <a:t>      - </a:t>
            </a:r>
            <a:r>
              <a:rPr lang="sr-Cyrl-CS" altLang="en-US" sz="2600" smtClean="0"/>
              <a:t>моторни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сензитивни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испади</a:t>
            </a:r>
            <a:endParaRPr lang="sr-Latn-CS" altLang="en-US" sz="26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600" smtClean="0"/>
              <a:t>      - </a:t>
            </a:r>
            <a:r>
              <a:rPr lang="sr-Cyrl-CS" altLang="en-US" sz="2600" smtClean="0"/>
              <a:t>епилептични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напади</a:t>
            </a:r>
            <a:endParaRPr lang="sr-Latn-CS" altLang="en-US" sz="26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600" smtClean="0"/>
              <a:t>      - </a:t>
            </a:r>
            <a:r>
              <a:rPr lang="sr-Cyrl-CS" altLang="en-US" sz="2600" smtClean="0"/>
              <a:t>поремећаји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свести</a:t>
            </a:r>
            <a:endParaRPr lang="sr-Latn-CS" altLang="en-US" sz="26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600" smtClean="0"/>
              <a:t>      - </a:t>
            </a:r>
            <a:r>
              <a:rPr lang="sr-Cyrl-CS" altLang="en-US" sz="2600" smtClean="0"/>
              <a:t>едем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папиле</a:t>
            </a:r>
            <a:endParaRPr lang="sr-Latn-CS" altLang="en-US" sz="26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600" smtClean="0"/>
              <a:t>      - </a:t>
            </a:r>
            <a:r>
              <a:rPr lang="sr-Cyrl-CS" altLang="en-US" sz="2600" smtClean="0">
                <a:solidFill>
                  <a:schemeClr val="folHlink"/>
                </a:solidFill>
              </a:rPr>
              <a:t>кавернозни</a:t>
            </a:r>
            <a:r>
              <a:rPr lang="sr-Latn-CS" altLang="en-US" sz="2600" smtClean="0">
                <a:solidFill>
                  <a:schemeClr val="folHlink"/>
                </a:solidFill>
              </a:rPr>
              <a:t> </a:t>
            </a:r>
            <a:r>
              <a:rPr lang="sr-Cyrl-CS" altLang="en-US" sz="2600" smtClean="0">
                <a:solidFill>
                  <a:schemeClr val="folHlink"/>
                </a:solidFill>
              </a:rPr>
              <a:t>синус</a:t>
            </a:r>
            <a:r>
              <a:rPr lang="sr-Latn-CS" altLang="en-US" sz="2600" smtClean="0"/>
              <a:t> (</a:t>
            </a:r>
            <a:r>
              <a:rPr lang="sr-Cyrl-CS" altLang="en-US" sz="2600" smtClean="0"/>
              <a:t>пад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капка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хемоза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ока</a:t>
            </a:r>
            <a:r>
              <a:rPr lang="sr-Latn-CS" altLang="en-US" sz="2600" smtClean="0"/>
              <a:t>,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600" smtClean="0"/>
              <a:t>        </a:t>
            </a:r>
            <a:r>
              <a:rPr lang="sr-Cyrl-CS" altLang="en-US" sz="2600" smtClean="0"/>
              <a:t>анестезија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у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зони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офталмичке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гране</a:t>
            </a:r>
            <a:r>
              <a:rPr lang="sr-Latn-CS" altLang="en-US" sz="2600" smtClean="0"/>
              <a:t> </a:t>
            </a:r>
            <a:r>
              <a:rPr lang="sr-Cyrl-RS" altLang="en-US" sz="2600" smtClean="0"/>
              <a:t> н. 5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и</a:t>
            </a:r>
            <a:r>
              <a:rPr lang="sr-Latn-CS" altLang="en-US" sz="2600" smtClean="0"/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600" smtClean="0"/>
              <a:t>        </a:t>
            </a:r>
            <a:r>
              <a:rPr lang="sr-Cyrl-CS" altLang="en-US" sz="2600" smtClean="0"/>
              <a:t>болна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офталмоплегија</a:t>
            </a:r>
            <a:r>
              <a:rPr lang="sr-Latn-CS" altLang="en-US" sz="2600" smtClean="0"/>
              <a:t>, </a:t>
            </a:r>
            <a:r>
              <a:rPr lang="sr-Cyrl-CS" altLang="en-US" sz="2600" smtClean="0"/>
              <a:t>шум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над</a:t>
            </a:r>
            <a:r>
              <a:rPr lang="sr-Latn-CS" altLang="en-US" sz="2600" smtClean="0"/>
              <a:t> </a:t>
            </a:r>
            <a:r>
              <a:rPr lang="sr-Cyrl-CS" altLang="en-US" sz="2600" smtClean="0"/>
              <a:t>очном</a:t>
            </a:r>
            <a:r>
              <a:rPr lang="sr-Latn-CS" altLang="en-US" sz="2600" smtClean="0"/>
              <a:t> </a:t>
            </a:r>
            <a:endParaRPr lang="sr-Cyrl-RS" altLang="en-US" sz="2600" smtClean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RS" altLang="en-US" sz="2600" smtClean="0"/>
              <a:t>       </a:t>
            </a:r>
            <a:r>
              <a:rPr lang="sr-Cyrl-CS" altLang="en-US" sz="2600" smtClean="0"/>
              <a:t>јабучицом</a:t>
            </a:r>
            <a:r>
              <a:rPr lang="sr-Latn-CS" altLang="en-US" sz="2600" smtClean="0"/>
              <a:t>)</a:t>
            </a:r>
            <a:endParaRPr lang="en-US" alt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88913"/>
            <a:ext cx="7886700" cy="1325562"/>
          </a:xfrm>
        </p:spPr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Тромбозе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latin typeface="Comic Sans MS" panose="030F0702030302020204" pitchFamily="66" charset="0"/>
              </a:rPr>
              <a:t>венских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latin typeface="Comic Sans MS" panose="030F0702030302020204" pitchFamily="66" charset="0"/>
              </a:rPr>
              <a:t>синуса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501650" y="2133600"/>
            <a:ext cx="8007350" cy="310673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Cyrl-CS" sz="2800" dirty="0" smtClean="0"/>
              <a:t>Дијагноза</a:t>
            </a:r>
            <a:r>
              <a:rPr lang="sr-Latn-CS" sz="2800" dirty="0" smtClean="0"/>
              <a:t> </a:t>
            </a:r>
            <a:endParaRPr lang="sr-Cyrl-RS" sz="2800" dirty="0" smtClean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CS" sz="28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- </a:t>
            </a:r>
            <a:r>
              <a:rPr lang="sr-Cyrl-CS" sz="2800" dirty="0" smtClean="0"/>
              <a:t>МРИ</a:t>
            </a:r>
            <a:r>
              <a:rPr lang="sr-Latn-CS" sz="2800" dirty="0" smtClean="0"/>
              <a:t> </a:t>
            </a:r>
            <a:r>
              <a:rPr lang="sr-Cyrl-CS" sz="2800" dirty="0" smtClean="0"/>
              <a:t>кључна</a:t>
            </a:r>
            <a:r>
              <a:rPr lang="sr-Latn-CS" sz="2800" dirty="0" smtClean="0"/>
              <a:t> </a:t>
            </a:r>
            <a:r>
              <a:rPr lang="sr-Cyrl-CS" sz="2800" dirty="0" smtClean="0"/>
              <a:t>дијагноза</a:t>
            </a:r>
            <a:endParaRPr lang="sr-Latn-CS" sz="28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- </a:t>
            </a:r>
            <a:r>
              <a:rPr lang="sr-Cyrl-CS" sz="2800" dirty="0" smtClean="0"/>
              <a:t>КТ</a:t>
            </a:r>
            <a:r>
              <a:rPr lang="sr-Latn-CS" sz="2800" dirty="0" smtClean="0"/>
              <a:t> “</a:t>
            </a:r>
            <a:r>
              <a:rPr lang="sr-Cyrl-CS" sz="2800" dirty="0" smtClean="0"/>
              <a:t>знак</a:t>
            </a:r>
            <a:r>
              <a:rPr lang="sr-Latn-CS" sz="2800" dirty="0" smtClean="0"/>
              <a:t> </a:t>
            </a:r>
            <a:r>
              <a:rPr lang="sr-Cyrl-CS" sz="2800" dirty="0" smtClean="0"/>
              <a:t>пуне</a:t>
            </a:r>
            <a:r>
              <a:rPr lang="sr-Latn-CS" sz="2800" dirty="0" smtClean="0"/>
              <a:t> </a:t>
            </a:r>
            <a:r>
              <a:rPr lang="sr-Cyrl-CS" sz="2800" dirty="0" smtClean="0"/>
              <a:t>делте</a:t>
            </a:r>
            <a:r>
              <a:rPr lang="sr-Latn-CS" sz="2800" dirty="0" smtClean="0"/>
              <a:t>” – </a:t>
            </a:r>
            <a:r>
              <a:rPr lang="sr-Cyrl-CS" sz="2800" dirty="0" smtClean="0"/>
              <a:t>тромбоза</a:t>
            </a:r>
            <a:r>
              <a:rPr lang="sr-Latn-CS" sz="2800" dirty="0" smtClean="0"/>
              <a:t> 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  </a:t>
            </a:r>
            <a:r>
              <a:rPr lang="sr-Cyrl-CS" sz="2800" dirty="0" smtClean="0"/>
              <a:t>сагиталног</a:t>
            </a:r>
            <a:r>
              <a:rPr lang="sr-Latn-CS" sz="2800" dirty="0" smtClean="0"/>
              <a:t> </a:t>
            </a:r>
            <a:r>
              <a:rPr lang="sr-Cyrl-CS" sz="2800" dirty="0" smtClean="0"/>
              <a:t>синуса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altLang="en-US" sz="4000" smtClean="0">
                <a:latin typeface="Comic Sans MS" panose="030F0702030302020204" pitchFamily="66" charset="0"/>
              </a:rPr>
              <a:t>Тромбозе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latin typeface="Comic Sans MS" panose="030F0702030302020204" pitchFamily="66" charset="0"/>
              </a:rPr>
              <a:t>венских</a:t>
            </a:r>
            <a:r>
              <a:rPr lang="sr-Latn-CS" altLang="en-US" sz="4000" smtClean="0">
                <a:latin typeface="Comic Sans MS" panose="030F0702030302020204" pitchFamily="66" charset="0"/>
              </a:rPr>
              <a:t> </a:t>
            </a:r>
            <a:r>
              <a:rPr lang="sr-Cyrl-CS" altLang="en-US" sz="4000" smtClean="0">
                <a:latin typeface="Comic Sans MS" panose="030F0702030302020204" pitchFamily="66" charset="0"/>
              </a:rPr>
              <a:t>синуса</a:t>
            </a:r>
            <a:endParaRPr lang="en-US" altLang="en-US" sz="4000" smtClean="0">
              <a:latin typeface="Comic Sans MS" panose="030F0702030302020204" pitchFamily="66" charset="0"/>
            </a:endParaRP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38200" y="2205038"/>
            <a:ext cx="8007350" cy="32400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Cyrl-CS" sz="2800" dirty="0" smtClean="0"/>
              <a:t>Терапија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CS" sz="28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- </a:t>
            </a:r>
            <a:r>
              <a:rPr lang="sr-Cyrl-CS" sz="2800" dirty="0" smtClean="0"/>
              <a:t>антикоагулантна</a:t>
            </a:r>
            <a:r>
              <a:rPr lang="sr-Latn-CS" sz="2800" dirty="0" smtClean="0"/>
              <a:t> (</a:t>
            </a:r>
            <a:r>
              <a:rPr lang="sr-Cyrl-CS" sz="2800" dirty="0" smtClean="0"/>
              <a:t>има</a:t>
            </a:r>
            <a:r>
              <a:rPr lang="sr-Latn-CS" sz="2800" dirty="0" smtClean="0"/>
              <a:t> </a:t>
            </a:r>
            <a:r>
              <a:rPr lang="sr-Cyrl-CS" sz="2800" dirty="0" smtClean="0"/>
              <a:t>контроверзи</a:t>
            </a:r>
            <a:r>
              <a:rPr lang="sr-Latn-CS" sz="2800" dirty="0" smtClean="0"/>
              <a:t>)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- </a:t>
            </a:r>
            <a:r>
              <a:rPr lang="sr-Cyrl-CS" sz="2800" dirty="0" smtClean="0"/>
              <a:t>антибиотици</a:t>
            </a:r>
            <a:endParaRPr lang="sr-Latn-CS" sz="28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- </a:t>
            </a:r>
            <a:r>
              <a:rPr lang="sr-Cyrl-CS" sz="2800" dirty="0" smtClean="0"/>
              <a:t>снижење</a:t>
            </a:r>
            <a:r>
              <a:rPr lang="sr-Latn-CS" sz="2800" dirty="0" smtClean="0"/>
              <a:t> </a:t>
            </a:r>
            <a:r>
              <a:rPr lang="sr-Cyrl-CS" sz="2800" dirty="0" smtClean="0"/>
              <a:t>интракранијалног</a:t>
            </a:r>
            <a:r>
              <a:rPr lang="sr-Latn-CS" sz="2800" dirty="0" smtClean="0"/>
              <a:t> </a:t>
            </a:r>
            <a:r>
              <a:rPr lang="sr-Cyrl-CS" sz="2800" dirty="0" smtClean="0"/>
              <a:t>притиска</a:t>
            </a:r>
            <a:endParaRPr lang="sr-Latn-CS" sz="2800" dirty="0" smtClean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 smtClean="0"/>
              <a:t>     - </a:t>
            </a:r>
            <a:r>
              <a:rPr lang="sr-Cyrl-CS" sz="2800" dirty="0" smtClean="0"/>
              <a:t>антиконвулзивна</a:t>
            </a:r>
            <a:r>
              <a:rPr lang="sr-Latn-CS" sz="2800" dirty="0" smtClean="0"/>
              <a:t> </a:t>
            </a:r>
            <a:r>
              <a:rPr lang="sr-Cyrl-CS" sz="2800" dirty="0" smtClean="0"/>
              <a:t>терапија</a:t>
            </a:r>
            <a:r>
              <a:rPr lang="sr-Latn-CS" sz="2800" dirty="0" smtClean="0"/>
              <a:t>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5638</TotalTime>
  <Words>5282</Words>
  <Application>Microsoft Office PowerPoint</Application>
  <PresentationFormat>On-screen Show (4:3)</PresentationFormat>
  <Paragraphs>1115</Paragraphs>
  <Slides>126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126</vt:i4>
      </vt:variant>
    </vt:vector>
  </HeadingPairs>
  <TitlesOfParts>
    <vt:vector size="127" baseType="lpstr">
      <vt:lpstr>Office Theme</vt:lpstr>
      <vt:lpstr>Васкуларне болести мозга </vt:lpstr>
      <vt:lpstr>Васкуларне болести</vt:lpstr>
      <vt:lpstr>Васкуларне болести мозга</vt:lpstr>
      <vt:lpstr>Крвни судови мозга</vt:lpstr>
      <vt:lpstr>Мождани удар  Дефиниција светске здравствене организације </vt:lpstr>
      <vt:lpstr>Мождани удар</vt:lpstr>
      <vt:lpstr>Мождани удар</vt:lpstr>
      <vt:lpstr>Мождани удар</vt:lpstr>
      <vt:lpstr>Класификација можданог удара</vt:lpstr>
      <vt:lpstr>Исхемијски мождани удар </vt:lpstr>
      <vt:lpstr>Исхемични мождани удар</vt:lpstr>
      <vt:lpstr>Исхемија мозга</vt:lpstr>
      <vt:lpstr>Исхемија мозга</vt:lpstr>
      <vt:lpstr>Пенумбра</vt:lpstr>
      <vt:lpstr>Исхемијски мождани удар</vt:lpstr>
      <vt:lpstr>Исхемијски мождани удар</vt:lpstr>
      <vt:lpstr>Прогноза исхемичног можданог удара</vt:lpstr>
      <vt:lpstr>Фактори ризика</vt:lpstr>
      <vt:lpstr>Фактори ризика</vt:lpstr>
      <vt:lpstr>Немодафибилни фактори ризика  </vt:lpstr>
      <vt:lpstr>Модафибилни фактори ризика  </vt:lpstr>
      <vt:lpstr>Модафибилни фактори ризика  </vt:lpstr>
      <vt:lpstr>Модафибилни фактори ризика  </vt:lpstr>
      <vt:lpstr>Модафибилни фактори ризика  </vt:lpstr>
      <vt:lpstr>Модафибилни фактори ризика  </vt:lpstr>
      <vt:lpstr>Модафибилни фактори ризика  </vt:lpstr>
      <vt:lpstr>Потенцијални фактори ризика</vt:lpstr>
      <vt:lpstr>Транзиторни исхемични атак</vt:lpstr>
      <vt:lpstr>Транзиторни исхемични атак</vt:lpstr>
      <vt:lpstr>Транзиторни исхемични атак </vt:lpstr>
      <vt:lpstr>Клиничка слика АИМУ</vt:lpstr>
      <vt:lpstr>Клиничка слика АИМУ</vt:lpstr>
      <vt:lpstr>Клиничка слика АИМУ</vt:lpstr>
      <vt:lpstr>Клиничка слика АИМУ</vt:lpstr>
      <vt:lpstr>Клиничка слика АИМУ</vt:lpstr>
      <vt:lpstr>Клиничка слика АИМУ</vt:lpstr>
      <vt:lpstr>Дијагноза исхемичног МУ</vt:lpstr>
      <vt:lpstr>Дијагноза ИМУ</vt:lpstr>
      <vt:lpstr>Дијагноза ИМУ</vt:lpstr>
      <vt:lpstr>Дијагноза ИМУ</vt:lpstr>
      <vt:lpstr>Терапија исхемичног  можданог удара</vt:lpstr>
      <vt:lpstr>Лечење АИМУ</vt:lpstr>
      <vt:lpstr>Лечење АИМУ Концепт ургентног приступа</vt:lpstr>
      <vt:lpstr>Лечење испољеног ИМУ Концепт ургентног приступа</vt:lpstr>
      <vt:lpstr>А. Реканализација запушеног              крвног суда</vt:lpstr>
      <vt:lpstr> 1.Реканализација запушеног крвног       суда</vt:lpstr>
      <vt:lpstr> Реканализација оклудираног крвног суда – тромболиза  </vt:lpstr>
      <vt:lpstr>  Инклузиони критеријуми за и.в. примену ртПА  </vt:lpstr>
      <vt:lpstr>Ексклузиони критеријуми </vt:lpstr>
      <vt:lpstr>Протокол примене ртПА по доласку у болницу</vt:lpstr>
      <vt:lpstr>Протокол примене ртПА по доласку у болницу</vt:lpstr>
      <vt:lpstr>Протокол примене ртПА по доласку у болницу</vt:lpstr>
      <vt:lpstr> После започињања терапије  </vt:lpstr>
      <vt:lpstr>2. Неуропротективна терапија</vt:lpstr>
      <vt:lpstr>Респираторна функција и заштита дисајних путева </vt:lpstr>
      <vt:lpstr>Надокнада течности </vt:lpstr>
      <vt:lpstr>Регулација крвног притиска </vt:lpstr>
      <vt:lpstr>Регулација гликемије</vt:lpstr>
      <vt:lpstr>Регулација телесне температуре</vt:lpstr>
      <vt:lpstr>3. Примена лекова и поступака за      спречавање и лечење системских      компликација болести</vt:lpstr>
      <vt:lpstr>   ЦНС компликације</vt:lpstr>
      <vt:lpstr>   Едем мозга и повећан ИКП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Примарна превенција</vt:lpstr>
      <vt:lpstr>4. Рана секундарна превенција  </vt:lpstr>
      <vt:lpstr>Рана секундарна превенција  </vt:lpstr>
      <vt:lpstr>Хеморагични мождани удар</vt:lpstr>
      <vt:lpstr>Субарахноидална хеморагија </vt:lpstr>
      <vt:lpstr>Aneurizma (15% multiple)</vt:lpstr>
      <vt:lpstr>Епидемиологија </vt:lpstr>
      <vt:lpstr>САХ – фактори ризика</vt:lpstr>
      <vt:lpstr>САХ – клиничка слика</vt:lpstr>
      <vt:lpstr>САХ - дијагноза</vt:lpstr>
      <vt:lpstr>Субарахноидална хеморагија</vt:lpstr>
      <vt:lpstr>САХ – неуролошке компликације</vt:lpstr>
      <vt:lpstr>САХ – соматске компликације</vt:lpstr>
      <vt:lpstr>САХ - лечење</vt:lpstr>
      <vt:lpstr>САХ - лечење</vt:lpstr>
      <vt:lpstr>САХ - лечење</vt:lpstr>
      <vt:lpstr>Интрацеребрална хеморагија</vt:lpstr>
      <vt:lpstr>ИЦХ- епидемиологија</vt:lpstr>
      <vt:lpstr>ИЦХ - фактори ризика </vt:lpstr>
      <vt:lpstr>ИЦХ -прогноза </vt:lpstr>
      <vt:lpstr>ИЦХ – клиничка слика</vt:lpstr>
      <vt:lpstr>ИЦХ - дијагноза</vt:lpstr>
      <vt:lpstr>Интрацеребрална хеморагија</vt:lpstr>
      <vt:lpstr>ИЦХ - лечење</vt:lpstr>
      <vt:lpstr>ИЦХ - лечење</vt:lpstr>
      <vt:lpstr>Тромбозе венских синуса</vt:lpstr>
      <vt:lpstr>Тромбозе венских синуса</vt:lpstr>
      <vt:lpstr>Тромбозе венских синуса</vt:lpstr>
      <vt:lpstr>Тромбозе венских синуса</vt:lpstr>
      <vt:lpstr>Тромбозе венских синуса</vt:lpstr>
      <vt:lpstr>Цереброваскуларни поремећаји кичмене мождине</vt:lpstr>
      <vt:lpstr>Цереброваскуларни поремећаји кичмене мождине</vt:lpstr>
      <vt:lpstr>Цереброваскуларни поремећаји кичмене мождине</vt:lpstr>
      <vt:lpstr>Цереброваскуларни поремећаји кичмене мождине</vt:lpstr>
      <vt:lpstr>Приказ случаја</vt:lpstr>
      <vt:lpstr>Приказ случаја</vt:lpstr>
      <vt:lpstr>Главне тегобе</vt:lpstr>
      <vt:lpstr>Мождани удар у Србији</vt:lpstr>
      <vt:lpstr>Лична и породична анамнеза</vt:lpstr>
      <vt:lpstr>Хоспитализација у 945</vt:lpstr>
      <vt:lpstr>NIHSS на пријему - 945</vt:lpstr>
      <vt:lpstr>1015</vt:lpstr>
      <vt:lpstr>NIHSS  1015</vt:lpstr>
      <vt:lpstr>1045</vt:lpstr>
      <vt:lpstr>NIHSS 1045</vt:lpstr>
      <vt:lpstr>1115</vt:lpstr>
      <vt:lpstr>NIHSS 1115</vt:lpstr>
      <vt:lpstr>Одлука </vt:lpstr>
      <vt:lpstr>1130</vt:lpstr>
      <vt:lpstr>1150</vt:lpstr>
      <vt:lpstr>NIHSS 1205  TA 170/90, фр 75/мин</vt:lpstr>
      <vt:lpstr>NIHSS 1220  TA 170/90, фр 75/мин</vt:lpstr>
      <vt:lpstr>NIHSS 1235      TA 160/80, фр 73/мин</vt:lpstr>
      <vt:lpstr>NIHSS 1315     TA 150/85, фр 75/мин</vt:lpstr>
      <vt:lpstr>NIHSS 1415</vt:lpstr>
      <vt:lpstr>NIHSS  16. 05. 2006. u 07х 130/85, фр 70/мин</vt:lpstr>
      <vt:lpstr>16. 05. 06. у 13х</vt:lpstr>
    </vt:vector>
  </TitlesOfParts>
  <Company>KBC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Cerebrovaskularne bolesti</dc:title>
  <dc:creator>Goca Toncev</dc:creator>
  <cp:lastModifiedBy>Matic</cp:lastModifiedBy>
  <cp:revision>152</cp:revision>
  <dcterms:created xsi:type="dcterms:W3CDTF">2007-12-06T17:31:12Z</dcterms:created>
  <dcterms:modified xsi:type="dcterms:W3CDTF">2022-01-31T20:46:31Z</dcterms:modified>
</cp:coreProperties>
</file>